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</p:sldMasterIdLst>
  <p:notesMasterIdLst>
    <p:notesMasterId r:id="rId20"/>
  </p:notesMasterIdLst>
  <p:handoutMasterIdLst>
    <p:handoutMasterId r:id="rId21"/>
  </p:handoutMasterIdLst>
  <p:sldIdLst>
    <p:sldId id="359" r:id="rId3"/>
    <p:sldId id="372" r:id="rId4"/>
    <p:sldId id="398" r:id="rId5"/>
    <p:sldId id="422" r:id="rId6"/>
    <p:sldId id="429" r:id="rId7"/>
    <p:sldId id="399" r:id="rId8"/>
    <p:sldId id="427" r:id="rId9"/>
    <p:sldId id="410" r:id="rId10"/>
    <p:sldId id="428" r:id="rId11"/>
    <p:sldId id="411" r:id="rId12"/>
    <p:sldId id="423" r:id="rId13"/>
    <p:sldId id="424" r:id="rId14"/>
    <p:sldId id="425" r:id="rId15"/>
    <p:sldId id="413" r:id="rId16"/>
    <p:sldId id="426" r:id="rId17"/>
    <p:sldId id="414" r:id="rId18"/>
    <p:sldId id="416" r:id="rId19"/>
  </p:sldIdLst>
  <p:sldSz cx="9144000" cy="6858000" type="screen4x3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FF33"/>
    <a:srgbClr val="EFF3EA"/>
    <a:srgbClr val="9BBB59"/>
    <a:srgbClr val="C3D69B"/>
    <a:srgbClr val="00CCFF"/>
    <a:srgbClr val="FFFFFF"/>
    <a:srgbClr val="CC0000"/>
    <a:srgbClr val="CCCC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2" autoAdjust="0"/>
    <p:restoredTop sz="86357" autoAdjust="0"/>
  </p:normalViewPr>
  <p:slideViewPr>
    <p:cSldViewPr>
      <p:cViewPr varScale="1">
        <p:scale>
          <a:sx n="88" d="100"/>
          <a:sy n="88" d="100"/>
        </p:scale>
        <p:origin x="14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2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17256"/>
    </p:cViewPr>
  </p:sorterViewPr>
  <p:notesViewPr>
    <p:cSldViewPr>
      <p:cViewPr varScale="1">
        <p:scale>
          <a:sx n="66" d="100"/>
          <a:sy n="66" d="100"/>
        </p:scale>
        <p:origin x="-281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1008802-B968-4EAF-BE5C-1F5E99BDB7AD}" type="datetimeFigureOut">
              <a:rPr lang="es-MX" smtClean="0"/>
              <a:t>11/12/2015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66E8222-A96C-49BC-B28F-2DE6CAB1495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169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CB49541-2233-4CD3-8BA4-E76250A5A9EB}" type="datetimeFigureOut">
              <a:rPr lang="es-MX" smtClean="0"/>
              <a:t>11/12/2015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E48F4F-BAFA-4F11-B91F-537C3AEC474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82188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EA09A-EFF0-4A2D-BD6C-DBA1332C31D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17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EA09A-EFF0-4A2D-BD6C-DBA1332C31D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769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EA09A-EFF0-4A2D-BD6C-DBA1332C31D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93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EA09A-EFF0-4A2D-BD6C-DBA1332C31D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56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EA09A-EFF0-4A2D-BD6C-DBA1332C31D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361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EA09A-EFF0-4A2D-BD6C-DBA1332C31D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60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EA09A-EFF0-4A2D-BD6C-DBA1332C31D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11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EA09A-EFF0-4A2D-BD6C-DBA1332C31D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13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EA09A-EFF0-4A2D-BD6C-DBA1332C31D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54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EA09A-EFF0-4A2D-BD6C-DBA1332C31D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24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EA09A-EFF0-4A2D-BD6C-DBA1332C31D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54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EA09A-EFF0-4A2D-BD6C-DBA1332C31D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52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EA09A-EFF0-4A2D-BD6C-DBA1332C31D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93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EA09A-EFF0-4A2D-BD6C-DBA1332C31D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6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074B-2770-426D-B1D1-C86E35E6BDA9}" type="datetime1">
              <a:rPr lang="es-MX" smtClean="0"/>
              <a:t>11/12/2015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C4A3-46E7-4E85-A9B1-A1CCA7BF604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843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B444-215F-48F5-96B3-0CEC305DE488}" type="datetime1">
              <a:rPr lang="es-MX" smtClean="0"/>
              <a:t>11/12/2015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C4A3-46E7-4E85-A9B1-A1CCA7BF604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998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72-0246-4D24-85B3-C1D8A98F931C}" type="datetime1">
              <a:rPr lang="es-MX" smtClean="0"/>
              <a:t>11/12/2015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C4A3-46E7-4E85-A9B1-A1CCA7BF604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056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47871" y="1425284"/>
            <a:ext cx="4648256" cy="4763843"/>
          </a:xfrm>
          <a:prstGeom prst="rect">
            <a:avLst/>
          </a:prstGeom>
        </p:spPr>
      </p:pic>
      <p:sp>
        <p:nvSpPr>
          <p:cNvPr id="27" name="Rectángulo 2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3600">
                <a:latin typeface="Soberana Titular" panose="02000000000000000000" pitchFamily="50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Soberana Sans" panose="02000000000000000000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8413-3B7B-49D6-A5CA-AE608A4D8504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t>11/12/2015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D5D-609D-4A5D-83ED-B00A85FB06F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SEP_color_Solida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2" name="CuadroTexto 11"/>
          <p:cNvSpPr txBox="1"/>
          <p:nvPr userDrawn="1"/>
        </p:nvSpPr>
        <p:spPr>
          <a:xfrm>
            <a:off x="7308304" y="328685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latin typeface="Soberana Sans" panose="02000000000000000000" pitchFamily="50" charset="0"/>
              </a:rPr>
              <a:t>Oficialía Mayor</a:t>
            </a:r>
          </a:p>
        </p:txBody>
      </p:sp>
    </p:spTree>
    <p:extLst>
      <p:ext uri="{BB962C8B-B14F-4D97-AF65-F5344CB8AC3E}">
        <p14:creationId xmlns:p14="http://schemas.microsoft.com/office/powerpoint/2010/main" val="138854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B718-7253-4C7B-BFDB-5D375FC0263F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t>11/12/2015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D5D-609D-4A5D-83ED-B00A85FB06F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93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653C-4B51-443C-A286-6A8E5D2615CF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t>11/12/2015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D5D-609D-4A5D-83ED-B00A85FB06F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3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E550-C8F3-4FAB-87CA-30DA4CB0DF1B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t>11/12/2015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D5D-609D-4A5D-83ED-B00A85FB06F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6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38D-3D06-4783-B980-DFB0B0EF3ACB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t>11/12/2015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D5D-609D-4A5D-83ED-B00A85FB06F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9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9B23-FCE6-41E8-B846-9F7D755D52FF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t>11/12/2015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D5D-609D-4A5D-83ED-B00A85FB06F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57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54B-F040-4139-BB1D-97A410C11114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t>11/12/2015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D5D-609D-4A5D-83ED-B00A85FB06F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86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362F-E30D-4730-9637-CA3CCDDDE7FB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t>11/12/2015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D5D-609D-4A5D-83ED-B00A85FB06F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31B8-39A0-4517-AD5E-05EE2C39A970}" type="datetime1">
              <a:rPr lang="es-MX" smtClean="0"/>
              <a:t>11/12/2015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C4A3-46E7-4E85-A9B1-A1CCA7BF604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141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321F-F803-4A1D-83C4-F22DBB7752F2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t>11/12/2015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D5D-609D-4A5D-83ED-B00A85FB06F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4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8ACC-55E4-42E1-A5F9-568528850521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t>11/12/2015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D5D-609D-4A5D-83ED-B00A85FB06F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89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DB71-5E18-4D2A-A8AB-416326CA0B45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t>11/12/2015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D5D-609D-4A5D-83ED-B00A85FB06F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51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075E-B747-413F-A9F9-15CC780AD9F8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t>11/12/2015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D5D-609D-4A5D-83ED-B00A85FB06F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79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763974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763974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764704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579880" y="94084"/>
            <a:ext cx="1984240" cy="576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162287"/>
            <a:ext cx="21602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800" b="1" dirty="0" smtClean="0">
                <a:latin typeface="Soberana Sans" panose="02000000000000000000" pitchFamily="50" charset="0"/>
              </a:rPr>
              <a:t>Oficialía Mayor</a:t>
            </a:r>
          </a:p>
        </p:txBody>
      </p:sp>
      <p:sp>
        <p:nvSpPr>
          <p:cNvPr id="3" name="CuadroTexto 2"/>
          <p:cNvSpPr txBox="1"/>
          <p:nvPr userDrawn="1"/>
        </p:nvSpPr>
        <p:spPr>
          <a:xfrm>
            <a:off x="4283968" y="6581001"/>
            <a:ext cx="576064" cy="276999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pPr algn="ctr"/>
            <a:fld id="{70EB6D91-3F4A-4CAF-8D38-BF812A70C507}" type="slidenum">
              <a:rPr lang="es-MX" sz="1200" smtClean="0">
                <a:solidFill>
                  <a:schemeClr val="tx1"/>
                </a:solidFill>
              </a:rPr>
              <a:t>‹Nº›</a:t>
            </a:fld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90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03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4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89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28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28D0-2BE2-48AC-8614-FDE61788699B}" type="datetime1">
              <a:rPr lang="es-MX" smtClean="0"/>
              <a:t>11/12/2015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C4A3-46E7-4E85-A9B1-A1CCA7BF604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098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43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19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01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21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71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88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9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40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1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94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B59-9611-4036-9289-AD9EC56AC376}" type="datetime1">
              <a:rPr lang="es-MX" smtClean="0"/>
              <a:t>11/12/2015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C4A3-46E7-4E85-A9B1-A1CCA7BF604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599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51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95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38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52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09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5076056" y="934369"/>
            <a:ext cx="406794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0" y="935099"/>
            <a:ext cx="4067944" cy="0"/>
          </a:xfrm>
          <a:prstGeom prst="line">
            <a:avLst/>
          </a:prstGeom>
          <a:ln w="57150">
            <a:solidFill>
              <a:srgbClr val="008000"/>
            </a:solidFill>
            <a:headEnd w="sm" len="sm"/>
            <a:tailEnd w="sm" len="lg"/>
          </a:ln>
          <a:effectLst>
            <a:outerShdw blurRad="50800" dist="508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SEP_color_Solid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5" b="28510"/>
          <a:stretch>
            <a:fillRect/>
          </a:stretch>
        </p:blipFill>
        <p:spPr bwMode="auto">
          <a:xfrm>
            <a:off x="3379848" y="144277"/>
            <a:ext cx="2384303" cy="69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CuadroTexto 13"/>
          <p:cNvSpPr txBox="1"/>
          <p:nvPr userDrawn="1"/>
        </p:nvSpPr>
        <p:spPr>
          <a:xfrm>
            <a:off x="6876256" y="210767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b="1" dirty="0" smtClean="0">
                <a:latin typeface="Soberana Sans" panose="02000000000000000000" pitchFamily="50" charset="0"/>
              </a:rPr>
              <a:t>Oficialía Mayor</a:t>
            </a:r>
          </a:p>
          <a:p>
            <a:pPr algn="r"/>
            <a:r>
              <a:rPr lang="es-MX" sz="900" dirty="0" smtClean="0">
                <a:latin typeface="Soberana Sans" panose="02000000000000000000" pitchFamily="50" charset="0"/>
              </a:rPr>
              <a:t>Dirección General</a:t>
            </a:r>
            <a:r>
              <a:rPr lang="es-MX" sz="900" baseline="0" dirty="0" smtClean="0">
                <a:latin typeface="Soberana Sans" panose="02000000000000000000" pitchFamily="50" charset="0"/>
              </a:rPr>
              <a:t> de Innovación,</a:t>
            </a:r>
          </a:p>
          <a:p>
            <a:pPr algn="r"/>
            <a:r>
              <a:rPr lang="es-MX" sz="900" baseline="0" dirty="0" smtClean="0">
                <a:latin typeface="Soberana Sans" panose="02000000000000000000" pitchFamily="50" charset="0"/>
              </a:rPr>
              <a:t>Calidad y organización</a:t>
            </a:r>
            <a:endParaRPr lang="es-MX" sz="900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3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1" y="6628174"/>
            <a:ext cx="9127941" cy="22982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"/>
          <p:cNvSpPr/>
          <p:nvPr userDrawn="1"/>
        </p:nvSpPr>
        <p:spPr>
          <a:xfrm>
            <a:off x="1115616" y="6628174"/>
            <a:ext cx="3240360" cy="22982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Rectángulo"/>
          <p:cNvSpPr/>
          <p:nvPr userDrawn="1"/>
        </p:nvSpPr>
        <p:spPr>
          <a:xfrm>
            <a:off x="0" y="6540890"/>
            <a:ext cx="9127941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9" name="8 Rectángulo"/>
          <p:cNvSpPr/>
          <p:nvPr userDrawn="1"/>
        </p:nvSpPr>
        <p:spPr>
          <a:xfrm>
            <a:off x="1691680" y="1"/>
            <a:ext cx="7452320" cy="3103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200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 userDrawn="1"/>
        </p:nvSpPr>
        <p:spPr>
          <a:xfrm>
            <a:off x="1691680" y="310344"/>
            <a:ext cx="7452319" cy="155172"/>
          </a:xfrm>
          <a:prstGeom prst="rect">
            <a:avLst/>
          </a:prstGeom>
          <a:solidFill>
            <a:srgbClr val="5991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3" name="12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"/>
            <a:ext cx="1181948" cy="465516"/>
          </a:xfrm>
          <a:prstGeom prst="rect">
            <a:avLst/>
          </a:prstGeom>
        </p:spPr>
      </p:pic>
      <p:sp>
        <p:nvSpPr>
          <p:cNvPr id="22" name="21 CuadroTexto"/>
          <p:cNvSpPr txBox="1"/>
          <p:nvPr userDrawn="1"/>
        </p:nvSpPr>
        <p:spPr>
          <a:xfrm>
            <a:off x="1115616" y="6636136"/>
            <a:ext cx="32479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0" dirty="0" smtClean="0">
                <a:solidFill>
                  <a:schemeClr val="bg1"/>
                </a:solidFill>
              </a:rPr>
              <a:t>Dirección</a:t>
            </a:r>
            <a:r>
              <a:rPr lang="es-MX" sz="900" b="0" baseline="0" dirty="0" smtClean="0">
                <a:solidFill>
                  <a:schemeClr val="bg1"/>
                </a:solidFill>
              </a:rPr>
              <a:t> </a:t>
            </a:r>
            <a:r>
              <a:rPr lang="es-MX" sz="900" b="0" dirty="0" smtClean="0">
                <a:solidFill>
                  <a:schemeClr val="bg1"/>
                </a:solidFill>
              </a:rPr>
              <a:t>General de Innovación, Calidad y Organización (DGICO)</a:t>
            </a:r>
            <a:endParaRPr lang="es-MX" sz="900" b="0" dirty="0">
              <a:solidFill>
                <a:schemeClr val="bg1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1"/>
          </p:nvPr>
        </p:nvSpPr>
        <p:spPr>
          <a:xfrm>
            <a:off x="18337" y="6639152"/>
            <a:ext cx="1097279" cy="265855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1400">
                <a:solidFill>
                  <a:schemeClr val="bg1"/>
                </a:solidFill>
              </a:defRPr>
            </a:lvl2pPr>
            <a:lvl3pPr marL="914400" indent="0" algn="ctr">
              <a:buNone/>
              <a:defRPr sz="1400">
                <a:solidFill>
                  <a:schemeClr val="bg1"/>
                </a:solidFill>
              </a:defRPr>
            </a:lvl3pPr>
            <a:lvl4pPr marL="1371600" indent="0" algn="ctr">
              <a:buNone/>
              <a:defRPr sz="1400">
                <a:solidFill>
                  <a:schemeClr val="bg1"/>
                </a:solidFill>
              </a:defRPr>
            </a:lvl4pPr>
            <a:lvl5pPr marL="1828800" indent="0" algn="ctr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CuadroTexto"/>
          <p:cNvSpPr txBox="1"/>
          <p:nvPr userDrawn="1"/>
        </p:nvSpPr>
        <p:spPr>
          <a:xfrm>
            <a:off x="4355976" y="6628174"/>
            <a:ext cx="47719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Acuerdo de </a:t>
            </a:r>
            <a:r>
              <a:rPr lang="es-MX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Subsectorización</a:t>
            </a:r>
            <a:r>
              <a:rPr lang="es-MX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Núm.646.</a:t>
            </a:r>
            <a:r>
              <a:rPr lang="es-MX" sz="9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DOF 16/</a:t>
            </a:r>
            <a:r>
              <a:rPr lang="es-MX" sz="9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ago</a:t>
            </a:r>
            <a:r>
              <a:rPr lang="es-MX" sz="9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/2012 / Reglamento Interior de la SEP. DOF 01/oct/2013</a:t>
            </a:r>
            <a:endParaRPr lang="es-MX" sz="900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5 CuadroTexto"/>
          <p:cNvSpPr txBox="1"/>
          <p:nvPr userDrawn="1"/>
        </p:nvSpPr>
        <p:spPr>
          <a:xfrm>
            <a:off x="8263845" y="16672"/>
            <a:ext cx="86409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rgbClr val="FF0000"/>
                </a:solidFill>
              </a:rPr>
              <a:t>Bertín Ruiz</a:t>
            </a:r>
            <a:endParaRPr lang="es-MX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84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1" y="6628174"/>
            <a:ext cx="9127941" cy="22982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"/>
          <p:cNvSpPr/>
          <p:nvPr userDrawn="1"/>
        </p:nvSpPr>
        <p:spPr>
          <a:xfrm>
            <a:off x="1115616" y="6628174"/>
            <a:ext cx="3240360" cy="22982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Rectángulo"/>
          <p:cNvSpPr/>
          <p:nvPr userDrawn="1"/>
        </p:nvSpPr>
        <p:spPr>
          <a:xfrm>
            <a:off x="0" y="6540890"/>
            <a:ext cx="9127941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9" name="8 Rectángulo"/>
          <p:cNvSpPr/>
          <p:nvPr userDrawn="1"/>
        </p:nvSpPr>
        <p:spPr>
          <a:xfrm>
            <a:off x="1691680" y="1"/>
            <a:ext cx="7452320" cy="3103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200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 userDrawn="1"/>
        </p:nvSpPr>
        <p:spPr>
          <a:xfrm>
            <a:off x="1691680" y="310344"/>
            <a:ext cx="7452319" cy="155172"/>
          </a:xfrm>
          <a:prstGeom prst="rect">
            <a:avLst/>
          </a:prstGeom>
          <a:solidFill>
            <a:srgbClr val="5991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3" name="12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"/>
            <a:ext cx="1181948" cy="465516"/>
          </a:xfrm>
          <a:prstGeom prst="rect">
            <a:avLst/>
          </a:prstGeom>
        </p:spPr>
      </p:pic>
      <p:sp>
        <p:nvSpPr>
          <p:cNvPr id="22" name="21 CuadroTexto"/>
          <p:cNvSpPr txBox="1"/>
          <p:nvPr userDrawn="1"/>
        </p:nvSpPr>
        <p:spPr>
          <a:xfrm>
            <a:off x="1115616" y="6636136"/>
            <a:ext cx="32479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0" dirty="0" smtClean="0">
                <a:solidFill>
                  <a:schemeClr val="bg1"/>
                </a:solidFill>
              </a:rPr>
              <a:t>Dirección</a:t>
            </a:r>
            <a:r>
              <a:rPr lang="es-MX" sz="900" b="0" baseline="0" dirty="0" smtClean="0">
                <a:solidFill>
                  <a:schemeClr val="bg1"/>
                </a:solidFill>
              </a:rPr>
              <a:t> </a:t>
            </a:r>
            <a:r>
              <a:rPr lang="es-MX" sz="900" b="0" dirty="0" smtClean="0">
                <a:solidFill>
                  <a:schemeClr val="bg1"/>
                </a:solidFill>
              </a:rPr>
              <a:t>General de Innovación, Calidad y Organización (DGICO)</a:t>
            </a:r>
            <a:endParaRPr lang="es-MX" sz="900" b="0" dirty="0">
              <a:solidFill>
                <a:schemeClr val="bg1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1"/>
          </p:nvPr>
        </p:nvSpPr>
        <p:spPr>
          <a:xfrm>
            <a:off x="18337" y="6639152"/>
            <a:ext cx="1097279" cy="265855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1400">
                <a:solidFill>
                  <a:schemeClr val="bg1"/>
                </a:solidFill>
              </a:defRPr>
            </a:lvl2pPr>
            <a:lvl3pPr marL="914400" indent="0" algn="ctr">
              <a:buNone/>
              <a:defRPr sz="1400">
                <a:solidFill>
                  <a:schemeClr val="bg1"/>
                </a:solidFill>
              </a:defRPr>
            </a:lvl3pPr>
            <a:lvl4pPr marL="1371600" indent="0" algn="ctr">
              <a:buNone/>
              <a:defRPr sz="1400">
                <a:solidFill>
                  <a:schemeClr val="bg1"/>
                </a:solidFill>
              </a:defRPr>
            </a:lvl4pPr>
            <a:lvl5pPr marL="1828800" indent="0" algn="ctr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CuadroTexto"/>
          <p:cNvSpPr txBox="1"/>
          <p:nvPr userDrawn="1"/>
        </p:nvSpPr>
        <p:spPr>
          <a:xfrm>
            <a:off x="4355976" y="6628174"/>
            <a:ext cx="47719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Acuerdo de </a:t>
            </a:r>
            <a:r>
              <a:rPr lang="es-MX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Subsectorización</a:t>
            </a:r>
            <a:r>
              <a:rPr lang="es-MX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Núm.646.</a:t>
            </a:r>
            <a:r>
              <a:rPr lang="es-MX" sz="9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DOF 16/</a:t>
            </a:r>
            <a:r>
              <a:rPr lang="es-MX" sz="9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ago</a:t>
            </a:r>
            <a:r>
              <a:rPr lang="es-MX" sz="9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/2012 / Reglamento Interior de la SEP. DOF 01/oct/2013</a:t>
            </a:r>
            <a:endParaRPr lang="es-MX" sz="900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5 CuadroTexto"/>
          <p:cNvSpPr txBox="1"/>
          <p:nvPr userDrawn="1"/>
        </p:nvSpPr>
        <p:spPr>
          <a:xfrm>
            <a:off x="8263845" y="16672"/>
            <a:ext cx="86409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rgbClr val="FF0000"/>
                </a:solidFill>
              </a:rPr>
              <a:t>Bertín Ruiz</a:t>
            </a:r>
            <a:endParaRPr lang="es-MX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3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273D-FCF2-498F-9780-F040685583DD}" type="datetime1">
              <a:rPr lang="es-MX" smtClean="0"/>
              <a:t>11/12/2015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C4A3-46E7-4E85-A9B1-A1CCA7BF604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413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5A86-6382-4ED0-93D3-A98142196C82}" type="datetime1">
              <a:rPr lang="es-MX" smtClean="0"/>
              <a:t>11/12/2015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C4A3-46E7-4E85-A9B1-A1CCA7BF604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8393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F5B7-B60C-4575-B5A9-13CB8912E197}" type="datetime1">
              <a:rPr lang="es-MX" smtClean="0"/>
              <a:t>11/12/2015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C4A3-46E7-4E85-A9B1-A1CCA7BF604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115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8097-174B-4780-8FB0-40B54D18F5F8}" type="datetime1">
              <a:rPr lang="es-MX" smtClean="0"/>
              <a:t>11/12/2015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C4A3-46E7-4E85-A9B1-A1CCA7BF604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56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3877-1171-4E62-9575-55D0F42AA464}" type="datetime1">
              <a:rPr lang="es-MX" smtClean="0"/>
              <a:t>11/12/2015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C4A3-46E7-4E85-A9B1-A1CCA7BF604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804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97AD1-A537-4C5B-9B94-E3B9AD0D4E81}" type="datetime1">
              <a:rPr lang="es-MX" smtClean="0"/>
              <a:t>11/12/2015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6C4A3-46E7-4E85-A9B1-A1CCA7BF604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946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EAE4E-7CF3-4C8E-B4B1-4FAF5B582393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t>11/12/2015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BAD5D-609D-4A5D-83ED-B00A85FB06F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5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  <p:sldLayoutId id="2147483751" r:id="rId22"/>
    <p:sldLayoutId id="2147483752" r:id="rId23"/>
    <p:sldLayoutId id="2147483753" r:id="rId24"/>
    <p:sldLayoutId id="2147483754" r:id="rId25"/>
    <p:sldLayoutId id="2147483755" r:id="rId26"/>
    <p:sldLayoutId id="2147483756" r:id="rId27"/>
    <p:sldLayoutId id="2147483757" r:id="rId28"/>
    <p:sldLayoutId id="2147483758" r:id="rId29"/>
    <p:sldLayoutId id="2147483759" r:id="rId30"/>
    <p:sldLayoutId id="2147483760" r:id="rId31"/>
    <p:sldLayoutId id="2147483761" r:id="rId32"/>
    <p:sldLayoutId id="2147483762" r:id="rId33"/>
    <p:sldLayoutId id="2147483763" r:id="rId34"/>
    <p:sldLayoutId id="2147483764" r:id="rId35"/>
    <p:sldLayoutId id="2147483765" r:id="rId3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30243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MX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REFORMA EDUCATIVA </a:t>
            </a:r>
            <a:br>
              <a:rPr lang="es-MX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Acciones y Prospectiva</a:t>
            </a:r>
            <a:b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Instrumentación Organizacional</a:t>
            </a:r>
            <a:endParaRPr lang="es-MX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39752" y="6021288"/>
            <a:ext cx="6400800" cy="481608"/>
          </a:xfrm>
        </p:spPr>
        <p:txBody>
          <a:bodyPr>
            <a:normAutofit/>
          </a:bodyPr>
          <a:lstStyle/>
          <a:p>
            <a:pPr algn="r"/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Diciembre 2015</a:t>
            </a:r>
            <a:endParaRPr lang="es-MX" sz="20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4" name="Forma libre 3">
            <a:hlinkClick r:id="rId2" action="ppaction://hlinksldjump"/>
          </p:cNvPr>
          <p:cNvSpPr/>
          <p:nvPr/>
        </p:nvSpPr>
        <p:spPr>
          <a:xfrm>
            <a:off x="-2381" y="44623"/>
            <a:ext cx="835819" cy="867395"/>
          </a:xfrm>
          <a:custGeom>
            <a:avLst/>
            <a:gdLst>
              <a:gd name="connsiteX0" fmla="*/ 0 w 835819"/>
              <a:gd name="connsiteY0" fmla="*/ 0 h 914400"/>
              <a:gd name="connsiteX1" fmla="*/ 0 w 835819"/>
              <a:gd name="connsiteY1" fmla="*/ 914400 h 914400"/>
              <a:gd name="connsiteX2" fmla="*/ 835819 w 835819"/>
              <a:gd name="connsiteY2" fmla="*/ 0 h 914400"/>
              <a:gd name="connsiteX3" fmla="*/ 0 w 835819"/>
              <a:gd name="connsiteY3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5819" h="914400">
                <a:moveTo>
                  <a:pt x="0" y="0"/>
                </a:moveTo>
                <a:lnTo>
                  <a:pt x="0" y="914400"/>
                </a:lnTo>
                <a:lnTo>
                  <a:pt x="835819" y="0"/>
                </a:lnTo>
                <a:lnTo>
                  <a:pt x="0" y="0"/>
                </a:lnTo>
                <a:close/>
              </a:path>
            </a:pathLst>
          </a:custGeom>
          <a:pattFill prst="ltHorz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015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7504" y="908720"/>
            <a:ext cx="6912768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1.2 Servicio de Asistencia Técnica a la Escuela (SATE)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308080"/>
              </p:ext>
            </p:extLst>
          </p:nvPr>
        </p:nvGraphicFramePr>
        <p:xfrm>
          <a:off x="107504" y="1600200"/>
          <a:ext cx="8712968" cy="356311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400468"/>
                <a:gridCol w="3156250"/>
                <a:gridCol w="3156250"/>
              </a:tblGrid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Diagnóstico</a:t>
                      </a:r>
                      <a:endParaRPr lang="es-MX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Propósitos de la Reforma</a:t>
                      </a: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Acciones desarrolladas y prospectiva</a:t>
                      </a: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lvl="0" indent="-3429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 maestros realizan  funciones de manera aislada, con escasos apoyos y poca colegialidad. </a:t>
                      </a:r>
                    </a:p>
                    <a:p>
                      <a:pPr marL="0" lv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MX" sz="12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-3429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la educación secundaria y en la media superior este problema se agrava por el fraccionamiento de las horas.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4663" marR="6466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Servicio de Asistencia Técnica a la Escuela —SATE— como apoyo institucional y profesional a los maestros para mejorar su práctica profesional y propiciar la mejora continua del funcionamiento de las </a:t>
                      </a: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escuelas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</a:t>
                      </a:r>
                      <a:r>
                        <a:rPr lang="es-MX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brinda a docentes y escuelas acompañamiento especializado en actividades de planeación de clases, reflexión sobre sus resultados, conversación sobre problemas de alumnos, análisis de resultados de diversas evaluaciones y seguimiento de los avances alcanzados </a:t>
                      </a:r>
                      <a:endParaRPr lang="es-MX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4663" marR="6466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Coordinación Nacional del Servicio Profesional Docente</a:t>
                      </a:r>
                      <a:r>
                        <a:rPr lang="es-MX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:</a:t>
                      </a:r>
                    </a:p>
                    <a:p>
                      <a:pPr algn="just"/>
                      <a:endParaRPr lang="es-MX" sz="1200" b="0" kern="1200" baseline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 algn="just"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irige los procesos de formación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continua.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endParaRPr lang="es-MX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 algn="just" defTabSz="914400" rtl="0" eaLnBrk="1" latinLnBrk="0" hangingPunct="1"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Actualiza, capacita y procura la  superación profesional del Servicio Profesional Docente.</a:t>
                      </a:r>
                    </a:p>
                    <a:p>
                      <a:pPr marL="228600" indent="-228600" algn="just" defTabSz="914400" rtl="0" eaLnBrk="1" latinLnBrk="0" hangingPunct="1">
                        <a:buAutoNum type="arabicPeriod"/>
                      </a:pPr>
                      <a:endParaRPr lang="es-MX" sz="1200" b="0" kern="1200" baseline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 algn="just" defTabSz="914400" rtl="0" eaLnBrk="1" latinLnBrk="0" hangingPunct="1"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Asistencia técnica a la escuela, con el propósito de fortalecer las capacidades profesionales de los docentes</a:t>
                      </a:r>
                    </a:p>
                    <a:p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endParaRPr lang="es-MX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4663" marR="64663" marT="0" marB="0"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4663" marR="6466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4663" marR="6466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4663" marR="64663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5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7504" y="908720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1.3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Participación </a:t>
            </a: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los padres de familia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507684"/>
              </p:ext>
            </p:extLst>
          </p:nvPr>
        </p:nvGraphicFramePr>
        <p:xfrm>
          <a:off x="107504" y="1600200"/>
          <a:ext cx="8712000" cy="416401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933200"/>
                <a:gridCol w="2952000"/>
                <a:gridCol w="3826800"/>
              </a:tblGrid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Diagnóstico</a:t>
                      </a: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Propósitos de la Reforma</a:t>
                      </a: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Acciones desarrolladas y prospectiva</a:t>
                      </a: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lvl="0" algn="just"/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</a:t>
                      </a:r>
                      <a:r>
                        <a:rPr lang="es-MX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consejos escolares no ha permitido establecer alianzas eficaces entre las Autoridades Educativas y los padres de familia.</a:t>
                      </a:r>
                    </a:p>
                    <a:p>
                      <a:pPr lvl="0" algn="just"/>
                      <a:endParaRPr lang="es-MX" sz="12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 miembros de la comunidad escolar no se involucran. </a:t>
                      </a:r>
                      <a:endParaRPr lang="es-MX" sz="12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4663" marR="64663" marT="0" marB="0">
                    <a:noFill/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Fomentar la participación de los padres de familia de diversas maneras:</a:t>
                      </a:r>
                    </a:p>
                    <a:p>
                      <a:pPr lvl="0" algn="just"/>
                      <a:endParaRPr lang="es-MX" sz="12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Como observadores.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es-MX" sz="12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diálogo entre escuelas y comunidades.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s-MX" sz="12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Como miembros de los consejos de participación de cada escuela.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s-MX" sz="12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el Consejo Nacional de Participación Social en la Educación.</a:t>
                      </a:r>
                      <a:endParaRPr lang="es-MX" sz="12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4663" marR="6466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Normativas: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Acuerdo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número 716 por el que se establecen los lineamientos para la constitución, organización y funcionamiento de los Consejos de Participación Social en la Educación.(DOF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07-03-2014)</a:t>
                      </a:r>
                      <a:endParaRPr lang="es-MX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Organizacionales: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kern="1200" baseline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Dirección General de Desarrollo de la Gestión e Innovación Educativa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adscrita a la Subsecretaría de Educación Básica, para realizar las funciones en materia de participación social,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coordinación con los Consejos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Escolares de Participación Social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(CONAPASE),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regulados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por la Unidad de Coordinación Ejecutiva.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4663" marR="64663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05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5225" y="764704"/>
            <a:ext cx="5211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1.4 Sistema educativo responsable y eficiente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01449"/>
              </p:ext>
            </p:extLst>
          </p:nvPr>
        </p:nvGraphicFramePr>
        <p:xfrm>
          <a:off x="251520" y="1134036"/>
          <a:ext cx="8712000" cy="518938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72208"/>
                <a:gridCol w="2736304"/>
                <a:gridCol w="4103488"/>
              </a:tblGrid>
              <a:tr h="348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Diagnóstico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Propósitos de la Reforma</a:t>
                      </a: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Acciones desarrolladas y prospectiva</a:t>
                      </a: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</a:tr>
              <a:tr h="482713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Obsoleta organización de los</a:t>
                      </a:r>
                      <a:r>
                        <a:rPr lang="es-MX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planteles </a:t>
                      </a:r>
                      <a:r>
                        <a:rPr lang="es-MX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que ha generado inercias burocráticas</a:t>
                      </a: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es-MX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Organizar una administración que atienda</a:t>
                      </a:r>
                      <a:r>
                        <a:rPr lang="es-MX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 eficiencia los </a:t>
                      </a:r>
                      <a:r>
                        <a:rPr lang="es-MX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planteles </a:t>
                      </a:r>
                      <a:r>
                        <a:rPr lang="es-MX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 brindarles </a:t>
                      </a: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 recursos suficientes </a:t>
                      </a: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 de manera oportuna.</a:t>
                      </a:r>
                      <a:endParaRPr lang="es-MX" sz="12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just"/>
                      <a:endParaRPr lang="es-MX" sz="12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just"/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Descargar a los planteles de tareas </a:t>
                      </a: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improductivas, como los controles y reportes duplicados</a:t>
                      </a:r>
                      <a:r>
                        <a:rPr lang="es-MX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alumnos y docentes. </a:t>
                      </a:r>
                    </a:p>
                    <a:p>
                      <a:pPr lvl="0" algn="just"/>
                      <a:endParaRPr lang="es-MX" sz="12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just"/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Dotarlos de las atribuciones que les permitan planear y organizar su trabajo, tomar decisiones y resolver por sí mismos asuntos que han resultado en una organización obsoleta de los planteles.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s-MX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Normativas: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Acuerdo número 717 por el que se emiten los lineamientos para formular los 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Programas de Gestión Escolar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(DOF 7 de marzo de 2014).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congruencia con la modificación de la Ley General de Coordinación Fiscal y la Ley General de Contabilidad Gubernamental (publicada en el DOF el 9 de diciembre de 2013), actualmente se encuentra 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operación el </a:t>
                      </a:r>
                      <a:r>
                        <a:rPr lang="es-MX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Sistema de Administración de la Nómina Educativa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(SANE), a través del cual se administra la nómina del personal de los servicios de educación básica que fueron transferidos a los Estados de la República en  1992.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Organizacionales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Dirección </a:t>
                      </a:r>
                      <a:r>
                        <a:rPr lang="es-E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General de Desarrollo de la Gestión e Innovación </a:t>
                      </a:r>
                      <a:r>
                        <a:rPr lang="es-E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Educativa: </a:t>
                      </a:r>
                      <a:r>
                        <a:rPr lang="es-ES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fortaleció su estructura organizacional con 13 puestos..</a:t>
                      </a:r>
                      <a:endParaRPr lang="es-ES" sz="1200" b="0" kern="1200" baseline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Derivado de la implantación del SANE se llevan a cabo estudios para optimizar de manera continua los recursos en la organización de la administración de los servicios educativos del tipo básico en los Estados de la República.</a:t>
                      </a:r>
                      <a:endParaRPr lang="es-MX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26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3528" y="980728"/>
            <a:ext cx="6378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1.5 Sistema de Información y Gestión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Educativa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SIGED)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969591"/>
              </p:ext>
            </p:extLst>
          </p:nvPr>
        </p:nvGraphicFramePr>
        <p:xfrm>
          <a:off x="179512" y="1474387"/>
          <a:ext cx="8712000" cy="418185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933200"/>
                <a:gridCol w="2952000"/>
                <a:gridCol w="3826800"/>
              </a:tblGrid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Diagnóstico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Propósitos de la Reforma</a:t>
                      </a: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Acciones desarrolladas y prospectiva</a:t>
                      </a: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lvl="0" algn="just"/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Carencia de un sistema de información confiable y oportuno respecto a docentes, alumnos, escuelas, turnos y horas.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s-MX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Crear el </a:t>
                      </a:r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Sistema de Información y Gestión Educativa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(SIGED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), el cual 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permitirá reducir las cargas administrativas para los maestros y los directivos.</a:t>
                      </a:r>
                    </a:p>
                    <a:p>
                      <a:pPr lvl="0" algn="just"/>
                      <a:endParaRPr lang="es-MX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just"/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Lograr una comunicación fluida entre los directores de las escuelas y las autoridades educativas.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Organizacionales: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MX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conformó 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una estructura organizacional </a:t>
                      </a: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 23 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puestos eventuales, adscritos a la </a:t>
                      </a: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Subsecretaría 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Planeación y Evaluación de Políticas </a:t>
                      </a: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Educativas, misma 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que se </a:t>
                      </a: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encarga 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crear, regular, coordinar, operar y mantener actualizado el </a:t>
                      </a: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SIGED.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s-MX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Cabe</a:t>
                      </a:r>
                      <a:r>
                        <a:rPr lang="es-MX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mencionar que la información del SIGED y el FONE se encuentra en proceso de articulación. 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MX" sz="1200" baseline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espera que a futuro ambos sistemas se consoliden y aporten mejores elementos para la toma de decisiones.</a:t>
                      </a:r>
                      <a:endParaRPr lang="es-MX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59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1520" y="1196752"/>
            <a:ext cx="8496944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DESARROLLO PROFESIONAL DE LOS </a:t>
            </a: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DOCENTES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904156" y="2060848"/>
            <a:ext cx="7191672" cy="2644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 El Servicio Profesional 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Docente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Ingreso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Promoción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Reconocimiento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Permanencia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Formación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continua y 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desarrollo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09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3528" y="908720"/>
            <a:ext cx="4044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 El Servicio Profesional Docente</a:t>
            </a:r>
            <a:endParaRPr lang="es-MX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976840"/>
              </p:ext>
            </p:extLst>
          </p:nvPr>
        </p:nvGraphicFramePr>
        <p:xfrm>
          <a:off x="179512" y="1268761"/>
          <a:ext cx="8712969" cy="547260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904323"/>
                <a:gridCol w="2904323"/>
                <a:gridCol w="2904323"/>
              </a:tblGrid>
              <a:tr h="436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Diagnóstico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Propósitos de la Reforma</a:t>
                      </a: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Acciones desarrolladas y prospectiva</a:t>
                      </a: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</a:tr>
              <a:tr h="5035661">
                <a:tc>
                  <a:txBody>
                    <a:bodyPr/>
                    <a:lstStyle/>
                    <a:p>
                      <a:pPr marL="171450" lvl="0" indent="-17145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 </a:t>
                      </a:r>
                      <a:r>
                        <a:rPr lang="es-MX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profesionales de la </a:t>
                      </a: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educación carecen de pleno reconocimiento.</a:t>
                      </a:r>
                    </a:p>
                    <a:p>
                      <a:pPr marL="0" lv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</a:pPr>
                      <a:r>
                        <a:rPr lang="es-MX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171450" lvl="0" indent="-17145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s-MX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magisterio </a:t>
                      </a: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solicitó evaluación </a:t>
                      </a:r>
                      <a:r>
                        <a:rPr lang="es-MX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objetiva de los distintos factores que intervienen en la calidad de la educación. 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</a:pPr>
                      <a:r>
                        <a:rPr lang="es-MX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171450" lvl="0" indent="-17145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s-MX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existencia de prácticas indebidas que han producido severos daños a la vocación docente, a la dignidad del maestro y al derecho de los mexicanos a recibir una educación de calidad.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</a:pPr>
                      <a:r>
                        <a:rPr lang="es-MX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171450" lvl="0" indent="-17145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s-MX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necesidad de disponer de una estructura jurídica y una organización apropiada que aseguren que el ingreso, la promoción, el reconocimiento y la permanencia de los docentes y del personal con funciones de dirección y supervisión en la educación pública obligatoria</a:t>
                      </a: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s-MX" sz="12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Establecer el </a:t>
                      </a:r>
                      <a:r>
                        <a:rPr lang="es-MX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Servicio Profesional Docente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partir de los objetivos siguientes:</a:t>
                      </a:r>
                    </a:p>
                    <a:p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Contribuir a que la educación básica y media superior que imparte el Estado alcance los niveles de calidad </a:t>
                      </a:r>
                    </a:p>
                    <a:p>
                      <a:pPr algn="just"/>
                      <a:endParaRPr lang="es-MX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Asegurar que el ingreso, la promoción, el reconocimiento y la permanencia en el servicio se regulen con mecanismos que permitan a los maestros acreditar sus conocimientos, aptitudes y capacidades.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Normativas: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Decreto 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 el que se crea la </a:t>
                      </a: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Coordinación Nacional del Servicio Profesional Docente 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como órgano administrativo desconcentrado de la Secretaría de Educación Pública.(DOF 14-noviembre-2013</a:t>
                      </a: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Organizacionales: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Dirección General de Formación Continua de Maestros en </a:t>
                      </a: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Servicio 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 la Coordinación Nacional de Carrera </a:t>
                      </a: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Magisterial se transfirieron a la CNSPD.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Dirección General de Evaluación de </a:t>
                      </a: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Políticas</a:t>
                      </a:r>
                      <a:r>
                        <a:rPr lang="es-MX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transfirió 8 plazas a</a:t>
                      </a: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CNSPD</a:t>
                      </a: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Revisar</a:t>
                      </a:r>
                      <a:r>
                        <a:rPr lang="es-MX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anualmente la estructura de la CNSPD a  fin de preservar su eficiencia.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58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2909" y="1556792"/>
            <a:ext cx="3028971" cy="555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EVALUACIÓN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92236" y="2780928"/>
            <a:ext cx="7464139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 El Instituto Nacional para la Evaluación de la Educación (INEE)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68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3528" y="980728"/>
            <a:ext cx="7455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 El Instituto Nacional para la Evaluación de la Educación (INEE)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398798"/>
              </p:ext>
            </p:extLst>
          </p:nvPr>
        </p:nvGraphicFramePr>
        <p:xfrm>
          <a:off x="179512" y="1447595"/>
          <a:ext cx="8712968" cy="342798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400468"/>
                <a:gridCol w="3156250"/>
                <a:gridCol w="3156250"/>
              </a:tblGrid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Diagnóstico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Propósitos de la Reforma</a:t>
                      </a: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Acciones desarrolladas y prospectiva</a:t>
                      </a: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lvl="0" algn="just"/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SEP era la única autoridad para evaluar al Sistema Educativo</a:t>
                      </a:r>
                      <a:endParaRPr lang="es-MX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Contar con una instancia que norme, coordine y ejecute, en colaboración con la Secretaría de Educación Pública y las Autoridades Educativas Locales la evaluación de docentes, alumnos y sistema educativo.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Normativas: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Ley del Instituto Nacional para la Evaluación de la Educación,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publicada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11-09-2013 en el DOF.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Organizacionales: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Revisar las facultades de la Dirección General de Evaluación de Políticas de la Subsecretaría de Planeación, a la luz de las atribuciones del INEE a efecto de alinearlas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y en su caso llevar a cabo las adecuaciones organizacionales pertinentes.</a:t>
                      </a:r>
                      <a:endParaRPr lang="es-MX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25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95536" y="1268760"/>
            <a:ext cx="842493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REFORMA EDUCATIVA</a:t>
            </a:r>
            <a:endParaRPr lang="es-MX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algn="just">
              <a:spcAft>
                <a:spcPts val="0"/>
              </a:spcAft>
            </a:pPr>
            <a:r>
              <a:rPr lang="es-MX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s-MX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</a:t>
            </a:r>
            <a:r>
              <a:rPr lang="es-ES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resentada por </a:t>
            </a:r>
            <a:r>
              <a:rPr lang="es-E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el Ejecutivo Federal, dentro del marco de los acuerdos y compromisos establecidos en </a:t>
            </a:r>
            <a:r>
              <a:rPr lang="es-ES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el Pacto por México.</a:t>
            </a:r>
          </a:p>
          <a:p>
            <a:pPr algn="just">
              <a:spcAft>
                <a:spcPts val="0"/>
              </a:spcAft>
            </a:pPr>
            <a:endParaRPr lang="es-ES" sz="8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Cámara de Diputados  20 de diciembre de 2012 </a:t>
            </a:r>
          </a:p>
          <a:p>
            <a:pPr algn="just">
              <a:spcAft>
                <a:spcPts val="0"/>
              </a:spcAft>
            </a:pPr>
            <a:endParaRPr lang="es-ES" sz="8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Senado de la República el 21 de diciembre del </a:t>
            </a:r>
            <a:r>
              <a:rPr lang="es-E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mismo año</a:t>
            </a:r>
            <a:r>
              <a:rPr lang="es-ES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ES" sz="8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Declarada </a:t>
            </a:r>
            <a:r>
              <a:rPr lang="es-E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constitucional por el Poder Legislativo </a:t>
            </a:r>
            <a:r>
              <a:rPr lang="es-ES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Federal en febrero 2013</a:t>
            </a:r>
          </a:p>
          <a:p>
            <a:pPr algn="just">
              <a:spcAft>
                <a:spcPts val="0"/>
              </a:spcAft>
            </a:pPr>
            <a:endParaRPr lang="es-ES" sz="8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Ejecutivo Federal la promulgó el 25 de febrero de 2013. Se publicó al </a:t>
            </a:r>
            <a:r>
              <a:rPr lang="es-E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día </a:t>
            </a:r>
            <a:r>
              <a:rPr lang="es-ES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siguiente DOF </a:t>
            </a:r>
            <a:endParaRPr lang="es-MX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s-MX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algn="just">
              <a:spcAft>
                <a:spcPts val="0"/>
              </a:spcAft>
            </a:pPr>
            <a:r>
              <a:rPr lang="es-E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Normativa Secundaria:</a:t>
            </a:r>
          </a:p>
          <a:p>
            <a:pPr marL="457200" algn="just">
              <a:spcAft>
                <a:spcPts val="0"/>
              </a:spcAft>
            </a:pPr>
            <a:endParaRPr lang="es-MX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Reformas a la Ley General de </a:t>
            </a:r>
            <a:r>
              <a:rPr lang="es-ES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Educación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s-MX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Ley del Instituto Nacional para la Evaluación de la Educación</a:t>
            </a:r>
            <a:endParaRPr lang="es-MX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s-ES" sz="16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Ley </a:t>
            </a:r>
            <a:r>
              <a:rPr lang="es-E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del Servicio Profesional Docente</a:t>
            </a:r>
            <a:endParaRPr lang="es-MX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s-ES" sz="16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Decreto </a:t>
            </a:r>
            <a:r>
              <a:rPr lang="es-E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creación de la Coordinación Nacional del Servicio Profesional Docente</a:t>
            </a:r>
            <a:endParaRPr lang="es-MX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17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55576" y="1772816"/>
            <a:ext cx="763284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Objetivo </a:t>
            </a:r>
            <a:r>
              <a:rPr lang="es-ES" sz="2000" b="1" dirty="0">
                <a:latin typeface="Arial" panose="020B0604020202020204" pitchFamily="34" charset="0"/>
                <a:ea typeface="Calibri" panose="020F0502020204030204" pitchFamily="34" charset="0"/>
              </a:rPr>
              <a:t>de la Reforma Educativa</a:t>
            </a:r>
            <a:endParaRPr lang="es-MX" sz="2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s-MX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s-E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Garantizar </a:t>
            </a:r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la calidad </a:t>
            </a:r>
            <a:r>
              <a:rPr lang="es-ES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 la equidad educativa:</a:t>
            </a:r>
          </a:p>
          <a:p>
            <a:pPr algn="just">
              <a:spcAft>
                <a:spcPts val="0"/>
              </a:spcAft>
            </a:pPr>
            <a:endParaRPr lang="es-ES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-Que los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planes y programas de estudio materiales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 métodos educativos,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la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organización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escolar,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la infraestructura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educativa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 la idoneidad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 los docentes y los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directivos, determinada a través de los procesos de evaluación, propicien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el máximo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aprendizaje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en los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educandos, en concordancia con la opinión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los gobiernos de los Estados y del Distrito Federal, así como de los diversos sectores sociales involucrados en la educación, los maestros y los padres de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familia.</a:t>
            </a:r>
            <a:endParaRPr lang="es-E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s-E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-Aprecio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 respeto por la diversidad cultural, la dignidad de la persona, la integridad de la familia, la convicción del interés general de la sociedad, los ideales de fraternidad e igualdad de los derechos de todos. </a:t>
            </a:r>
            <a:endParaRPr lang="es-MX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32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512" y="1052736"/>
            <a:ext cx="8712968" cy="5279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Objetivos Específicos (Prospectiva):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Mejorar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calidad de la educación básica y media superior. </a:t>
            </a:r>
            <a:endParaRPr lang="es-ES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1825" lvl="0" indent="-2730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31825" algn="l"/>
              </a:tabLst>
            </a:pPr>
            <a:r>
              <a:rPr lang="es-E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Profesionalizar </a:t>
            </a:r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función docente, </a:t>
            </a:r>
            <a:endParaRPr lang="es-ES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1825" lvl="0" indent="-2730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31825" algn="l"/>
              </a:tabLst>
            </a:pPr>
            <a:r>
              <a:rPr lang="es-E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Estandarizar el </a:t>
            </a:r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funcionamiento de las escuelas, </a:t>
            </a:r>
            <a:endParaRPr lang="es-ES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1825" lvl="0" indent="-2730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31825" algn="l"/>
              </a:tabLst>
            </a:pPr>
            <a:r>
              <a:rPr lang="es-E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Mejorar </a:t>
            </a:r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planes y programas de estudio, </a:t>
            </a:r>
            <a:endParaRPr lang="es-ES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1825" lvl="0" indent="-2730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31825" algn="l"/>
              </a:tabLst>
            </a:pPr>
            <a:r>
              <a:rPr lang="es-E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Fortalecer </a:t>
            </a:r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programas destinados a mejorar </a:t>
            </a:r>
            <a:r>
              <a:rPr lang="es-E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infraestructura educativa,</a:t>
            </a:r>
          </a:p>
          <a:p>
            <a:pPr marL="631825" lvl="0" indent="-2730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31825" algn="l"/>
              </a:tabLst>
            </a:pPr>
            <a:r>
              <a:rPr lang="es-E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Utilizar las </a:t>
            </a:r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tecnologías de la información y la </a:t>
            </a:r>
            <a:r>
              <a:rPr lang="es-E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comunicación para apoyar el proceso de enseñanza-aprendizaje, </a:t>
            </a:r>
            <a:endParaRPr lang="es-ES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1825" lvl="0" indent="-2730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31825" algn="l"/>
              </a:tabLst>
            </a:pPr>
            <a:r>
              <a:rPr lang="es-E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Evaluar periódicamente </a:t>
            </a:r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componentes del sistema educativo</a:t>
            </a:r>
            <a:r>
              <a:rPr lang="es-E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58775" lvl="0" algn="just">
              <a:spcAft>
                <a:spcPts val="600"/>
              </a:spcAft>
              <a:tabLst>
                <a:tab pos="631825" algn="l"/>
              </a:tabLs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I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 Los educandos y educadores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58775" lvl="0" algn="just">
              <a:spcAft>
                <a:spcPts val="600"/>
              </a:spcAft>
              <a:tabLst>
                <a:tab pos="631825" algn="l"/>
              </a:tabLs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II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 Las autoridades educativas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58775" lvl="0" algn="just">
              <a:spcAft>
                <a:spcPts val="600"/>
              </a:spcAft>
              <a:tabLst>
                <a:tab pos="631825" algn="l"/>
              </a:tabLs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III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 Los planes, programas, métodos y materiales educativos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58775" lvl="0" algn="just">
              <a:spcAft>
                <a:spcPts val="600"/>
              </a:spcAft>
              <a:tabLst>
                <a:tab pos="631825" algn="l"/>
              </a:tabLs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IV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 Las instituciones educativas del Estado y de sus organismos descentralizados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58775" lvl="0" algn="just">
              <a:spcAft>
                <a:spcPts val="600"/>
              </a:spcAft>
              <a:tabLst>
                <a:tab pos="631825" algn="l"/>
              </a:tabLs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V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 Las instituciones de los particulares con autorización o con reconocimiento de </a:t>
            </a: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validez 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oficial de estudios, y 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8775" lvl="0" algn="just">
              <a:spcAft>
                <a:spcPts val="600"/>
              </a:spcAft>
              <a:tabLst>
                <a:tab pos="631825" algn="l"/>
              </a:tabLs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VI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 Las instituciones de educación superior a las que la ley otorga autonomía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66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512" y="1052736"/>
            <a:ext cx="8712968" cy="3596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Objetivos Específicos (Prospectiva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2"/>
            </a:pPr>
            <a:endParaRPr lang="es-ES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2"/>
            </a:pP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Reducir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desigualdad en el acceso a la 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educación.</a:t>
            </a:r>
          </a:p>
          <a:p>
            <a:pPr marL="631825" indent="-2730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31825" algn="l"/>
              </a:tabLs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Promover la inclusión de la educación, 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distribuyendo mayores recursos a las zonas más pobres de México.</a:t>
            </a:r>
          </a:p>
          <a:p>
            <a:pPr marL="631825" indent="-2730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31825" algn="l"/>
              </a:tabLs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Consolidar la gratuidad de la educación</a:t>
            </a: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58775" algn="just">
              <a:lnSpc>
                <a:spcPct val="115000"/>
              </a:lnSpc>
              <a:spcAft>
                <a:spcPts val="600"/>
              </a:spcAft>
              <a:tabLst>
                <a:tab pos="631825" algn="l"/>
              </a:tabLst>
            </a:pPr>
            <a:endParaRPr lang="es-MX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3"/>
            </a:pP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Fortalecer los consejos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participación 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Nivel</a:t>
            </a:r>
            <a:r>
              <a:rPr lang="es-ES" sz="2000" dirty="0" smtClean="0">
                <a:solidFill>
                  <a:srgbClr val="4F4F4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nacional, estatal, municipal y en los planteles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educativos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7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27585" y="2780928"/>
            <a:ext cx="7848872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I. </a:t>
            </a:r>
            <a:r>
              <a:rPr lang="es-MX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Poner a la escuela en el centro del proceso educativo</a:t>
            </a:r>
            <a:endParaRPr lang="es-MX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27585" y="3498644"/>
            <a:ext cx="7200800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II. Desarrollo profesional de los docentes</a:t>
            </a:r>
            <a:endParaRPr lang="es-MX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27585" y="4216360"/>
            <a:ext cx="5616624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III. Evaluación del sistema educativo</a:t>
            </a:r>
            <a:endParaRPr lang="es-MX" sz="1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67544" y="1340768"/>
            <a:ext cx="8333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Vertientes transversales para el cumplimiento de los objetivos de la Reforma Educativa: 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160174" y="4869160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Docentes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Alumnos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Planes </a:t>
            </a:r>
            <a:r>
              <a:rPr lang="es-MX" dirty="0" smtClean="0"/>
              <a:t>y programas de </a:t>
            </a:r>
            <a:r>
              <a:rPr lang="es-MX" dirty="0" smtClean="0"/>
              <a:t>estudio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Infraestructura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685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1560" y="1628800"/>
            <a:ext cx="792184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I. PONER A LA ESCUELA EN EL 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CENTRO </a:t>
            </a: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PROCESO EDUCATIVO</a:t>
            </a:r>
            <a:endParaRPr lang="es-MX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55576" y="2636912"/>
            <a:ext cx="7705825" cy="3538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1.1 Autonomía de gestión 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escolar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1.2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Servicio de Asistencia Técnica a la Escuela (SATE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apoyo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pedagógico) </a:t>
            </a:r>
            <a:endParaRPr lang="es-MX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1.3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Consejo Nacional de 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Participación Social en la Educación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(CONAPASE), estatales y escolares</a:t>
            </a:r>
            <a:endParaRPr lang="es-MX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1.3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articipación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los padres de 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familia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1.4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educativo responsable y 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eficiente (SANE)</a:t>
            </a:r>
            <a:endParaRPr lang="es-MX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1.5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de Información y Gestión 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Educativa (SIGED)</a:t>
            </a:r>
            <a:endParaRPr lang="es-MX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732240" y="836712"/>
            <a:ext cx="1944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i="1" dirty="0" smtClean="0"/>
              <a:t>Líneas de acción </a:t>
            </a:r>
            <a:endParaRPr lang="es-MX" sz="2000" i="1" dirty="0"/>
          </a:p>
        </p:txBody>
      </p:sp>
    </p:spTree>
    <p:extLst>
      <p:ext uri="{BB962C8B-B14F-4D97-AF65-F5344CB8AC3E}">
        <p14:creationId xmlns:p14="http://schemas.microsoft.com/office/powerpoint/2010/main" val="193712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3433" y="779299"/>
            <a:ext cx="385656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 Autonomía de gestión escolar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527149"/>
              </p:ext>
            </p:extLst>
          </p:nvPr>
        </p:nvGraphicFramePr>
        <p:xfrm>
          <a:off x="280931" y="1124909"/>
          <a:ext cx="8712968" cy="551326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933144"/>
                <a:gridCol w="2952328"/>
                <a:gridCol w="3827496"/>
              </a:tblGrid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Diagnóstico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Propósitos de la Reforma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Acciones desarrolladas y prospectiva</a:t>
                      </a: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 tareas administrativas consumen la mayor parte del tiempo de la escuela.</a:t>
                      </a:r>
                    </a:p>
                    <a:p>
                      <a:pPr marL="2012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 indispensable precisar la distribución de responsabilidades, condiciones y procesos que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permitan 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las escuelas estar en el centro de las políticas educativas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 escuelas deben tener </a:t>
                      </a: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 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gestión para realizar sus funciones y </a:t>
                      </a: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tomar decisiones. Las 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autoridades la obligación de servir a las escuelas y proporcionarles los recursos necesarios para cumplir con su cometido.</a:t>
                      </a:r>
                    </a:p>
                    <a:p>
                      <a:pPr marL="2012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Dotar de mayor autonomía a las escuelas es un proceso que debe comenzar en la autoridad educativa,  en primer lugar</a:t>
                      </a:r>
                      <a:r>
                        <a:rPr lang="es-MX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 federal.</a:t>
                      </a:r>
                      <a:endParaRPr lang="es-MX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012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</a:t>
                      </a: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Consejos Técnicos Escolares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que reúnen </a:t>
                      </a: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los 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maestros de las escuelas, bajo el liderazgo del director, deben </a:t>
                      </a: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trabajar sistemáticamente para trazar una ruta de mejora </a:t>
                      </a: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continua y seguimiento.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Normativas: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Acuerdo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número 717 por el que se emiten los lineamientos para formular los Programas de Gestión Escolar. (DOF 7 de marzo de 2014)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Organizacionales: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Dirección General de Desarrollo de la Gestión e Innovación Educativa, adscrita a la Subsecretaría de Educación Básica.</a:t>
                      </a:r>
                    </a:p>
                    <a:p>
                      <a:pPr marL="0" lv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Coordinar en colaboración con las Autoridades Educativas Locales, el diseño de propuestas académicas que impulsen el desarrollo escolar; fortalecer la función supervisora y directiva e impulsar el trabajo del colectivo docente; propiciar condiciones de participación de alumnos, maestros y padres de familia, bajo el liderazgo del director con una orientación hacia la calidad y la equidad educativa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lv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MX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Educación Media Superior.-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encuentra en proceso de modificación 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estructura de los 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planteles con base en los perfiles, parámetros e indicadores establecidos por el INEE, para ocupar los puestos directivos de los planteles.</a:t>
                      </a:r>
                      <a:endParaRPr lang="es-MX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6156176" y="764704"/>
            <a:ext cx="2908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i="1" dirty="0" smtClean="0"/>
              <a:t>Aspectos organizacionales</a:t>
            </a:r>
            <a:endParaRPr lang="es-MX" sz="2000" i="1" dirty="0"/>
          </a:p>
        </p:txBody>
      </p:sp>
    </p:spTree>
    <p:extLst>
      <p:ext uri="{BB962C8B-B14F-4D97-AF65-F5344CB8AC3E}">
        <p14:creationId xmlns:p14="http://schemas.microsoft.com/office/powerpoint/2010/main" val="3080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512" y="764704"/>
            <a:ext cx="385656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 Autonomía de gestión escolar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213422"/>
              </p:ext>
            </p:extLst>
          </p:nvPr>
        </p:nvGraphicFramePr>
        <p:xfrm>
          <a:off x="323528" y="1175586"/>
          <a:ext cx="8712000" cy="527958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933200"/>
                <a:gridCol w="2808256"/>
                <a:gridCol w="3970544"/>
              </a:tblGrid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Diagnóstico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Propósitos de la Reforma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Acciones</a:t>
                      </a:r>
                      <a:r>
                        <a:rPr lang="es-MX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desarrolladas y prospectiva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Recursos o infraestructura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just" fontAlgn="base"/>
                      <a:r>
                        <a:rPr lang="es-MX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Mecanismo de financiamiento para la infraestructura educativa, a través de la emisión de </a:t>
                      </a:r>
                      <a:r>
                        <a:rPr lang="es-MX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Certificados </a:t>
                      </a:r>
                      <a:r>
                        <a:rPr lang="es-MX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 Infraestructura Educativa Nacional </a:t>
                      </a:r>
                      <a:r>
                        <a:rPr lang="es-MX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cuya </a:t>
                      </a:r>
                      <a:r>
                        <a:rPr lang="es-MX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fuente de pago es el Fondo de Aportaciones Públicas de las Entidades Federativas (Ramo 33).</a:t>
                      </a:r>
                    </a:p>
                    <a:p>
                      <a:pPr algn="just" fontAlgn="base"/>
                      <a:r>
                        <a:rPr lang="es-MX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 fontAlgn="base"/>
                      <a:r>
                        <a:rPr lang="es-MX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50,000 millones de pesos para financiar el programa de mejora de la infraestructura educativa.</a:t>
                      </a:r>
                    </a:p>
                    <a:p>
                      <a:pPr algn="just" fontAlgn="base"/>
                      <a:endParaRPr lang="es-MX" sz="800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 fontAlgn="base"/>
                      <a:r>
                        <a:rPr lang="es-MX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Instituto Nacional de la Infraestructura Física Educativa </a:t>
                      </a:r>
                      <a:r>
                        <a:rPr lang="es-MX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definir una cartera de proyectos de mejoramiento permanente.</a:t>
                      </a:r>
                    </a:p>
                    <a:p>
                      <a:pPr algn="just" fontAlgn="base"/>
                      <a:r>
                        <a:rPr lang="es-MX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 fontAlgn="base"/>
                      <a:r>
                        <a:rPr lang="es-MX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 obras beneficiarán a más de 5.2 millones de alumnos en más de 32,000 planteles que serán mejorados con los recursos de los bonos. Los planteles se encuentran distribuidos en 2,011 municipios.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200" b="1" kern="1200" baseline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Modelo </a:t>
                      </a:r>
                      <a:r>
                        <a:rPr lang="es-MX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Educativo: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Nuevo modelo 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educación básica y media superior con 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énfasis en la expresión 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oral, lectura, matemáticas, inglés, convivencia educativa y aprendizaje basado en competencias.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81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9671</TotalTime>
  <Words>1548</Words>
  <Application>Microsoft Office PowerPoint</Application>
  <PresentationFormat>Presentación en pantalla (4:3)</PresentationFormat>
  <Paragraphs>241</Paragraphs>
  <Slides>17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7" baseType="lpstr">
      <vt:lpstr>Arial</vt:lpstr>
      <vt:lpstr>Arial Narrow</vt:lpstr>
      <vt:lpstr>Calibri</vt:lpstr>
      <vt:lpstr>Courier New</vt:lpstr>
      <vt:lpstr>Soberana Sans</vt:lpstr>
      <vt:lpstr>Soberana Titular</vt:lpstr>
      <vt:lpstr>Symbol</vt:lpstr>
      <vt:lpstr>Times New Roman</vt:lpstr>
      <vt:lpstr>Diseño personalizado</vt:lpstr>
      <vt:lpstr>1_Tema de Office</vt:lpstr>
      <vt:lpstr>REFORMA EDUCATIVA  Acciones y Prospectiva Instrumentación Organizacional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Secretaría de Educación Pública</dc:title>
  <dc:creator>LUZ BERENICE SILVA CANTO</dc:creator>
  <cp:lastModifiedBy>PORFIRIO UGALDE RESENDIZ</cp:lastModifiedBy>
  <cp:revision>1013</cp:revision>
  <cp:lastPrinted>2015-12-11T22:55:51Z</cp:lastPrinted>
  <dcterms:created xsi:type="dcterms:W3CDTF">2014-03-03T22:37:05Z</dcterms:created>
  <dcterms:modified xsi:type="dcterms:W3CDTF">2015-12-12T04:35:21Z</dcterms:modified>
</cp:coreProperties>
</file>