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37" r:id="rId2"/>
    <p:sldId id="335" r:id="rId3"/>
    <p:sldId id="321" r:id="rId4"/>
    <p:sldId id="322" r:id="rId5"/>
    <p:sldId id="326" r:id="rId6"/>
    <p:sldId id="327" r:id="rId7"/>
    <p:sldId id="319" r:id="rId8"/>
    <p:sldId id="306" r:id="rId9"/>
    <p:sldId id="314" r:id="rId10"/>
    <p:sldId id="313" r:id="rId11"/>
    <p:sldId id="296" r:id="rId12"/>
    <p:sldId id="297" r:id="rId13"/>
    <p:sldId id="298" r:id="rId14"/>
    <p:sldId id="299" r:id="rId15"/>
    <p:sldId id="316" r:id="rId16"/>
    <p:sldId id="301" r:id="rId17"/>
    <p:sldId id="320" r:id="rId18"/>
    <p:sldId id="302" r:id="rId19"/>
    <p:sldId id="329" r:id="rId20"/>
    <p:sldId id="310" r:id="rId21"/>
    <p:sldId id="304" r:id="rId22"/>
    <p:sldId id="305" r:id="rId23"/>
    <p:sldId id="308" r:id="rId24"/>
    <p:sldId id="311" r:id="rId25"/>
    <p:sldId id="317" r:id="rId26"/>
    <p:sldId id="312" r:id="rId27"/>
    <p:sldId id="338" r:id="rId28"/>
    <p:sldId id="333" r:id="rId2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660033"/>
    <a:srgbClr val="FFCCFF"/>
    <a:srgbClr val="00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51" autoAdjust="0"/>
    <p:restoredTop sz="94660"/>
  </p:normalViewPr>
  <p:slideViewPr>
    <p:cSldViewPr snapToGrid="0">
      <p:cViewPr varScale="1">
        <p:scale>
          <a:sx n="70" d="100"/>
          <a:sy n="70" d="100"/>
        </p:scale>
        <p:origin x="226" y="43"/>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1" Type="http://schemas.openxmlformats.org/officeDocument/2006/relationships/image" Target="../media/image9.png"/></Relationships>
</file>

<file path=ppt/diagrams/_rels/data3.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910EDF-7BAA-4B32-B31B-C72391C9F3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5762534-FEF0-4B47-BD8D-CF01B699E80E}">
      <dgm:prSet/>
      <dgm:spPr/>
      <dgm:t>
        <a:bodyPr/>
        <a:lstStyle/>
        <a:p>
          <a:pPr algn="ctr" rtl="0"/>
          <a:r>
            <a:rPr lang="es-MX" dirty="0" smtClean="0"/>
            <a:t>Orientación a las Instituciones para el reporte de información de líneas de acción generales e indicador del PGCM</a:t>
          </a:r>
          <a:endParaRPr lang="es-MX" dirty="0"/>
        </a:p>
      </dgm:t>
    </dgm:pt>
    <dgm:pt modelId="{FDAD6CA0-C4BE-41F7-AC05-DA2D4FE5D16E}" type="parTrans" cxnId="{C38E87E2-E02C-4D22-BD3E-DED27F9758FB}">
      <dgm:prSet/>
      <dgm:spPr/>
      <dgm:t>
        <a:bodyPr/>
        <a:lstStyle/>
        <a:p>
          <a:endParaRPr lang="es-MX"/>
        </a:p>
      </dgm:t>
    </dgm:pt>
    <dgm:pt modelId="{A74FADA6-7547-4343-9D0F-F4F809D737AA}" type="sibTrans" cxnId="{C38E87E2-E02C-4D22-BD3E-DED27F9758FB}">
      <dgm:prSet/>
      <dgm:spPr/>
      <dgm:t>
        <a:bodyPr/>
        <a:lstStyle/>
        <a:p>
          <a:endParaRPr lang="es-MX"/>
        </a:p>
      </dgm:t>
    </dgm:pt>
    <dgm:pt modelId="{853D616D-98D7-464B-9E75-37A526DC1A03}" type="pres">
      <dgm:prSet presAssocID="{79910EDF-7BAA-4B32-B31B-C72391C9F3E6}" presName="linear" presStyleCnt="0">
        <dgm:presLayoutVars>
          <dgm:animLvl val="lvl"/>
          <dgm:resizeHandles val="exact"/>
        </dgm:presLayoutVars>
      </dgm:prSet>
      <dgm:spPr/>
      <dgm:t>
        <a:bodyPr/>
        <a:lstStyle/>
        <a:p>
          <a:endParaRPr lang="es-MX"/>
        </a:p>
      </dgm:t>
    </dgm:pt>
    <dgm:pt modelId="{54CDA383-F600-46B0-8B48-2D8F12615569}" type="pres">
      <dgm:prSet presAssocID="{05762534-FEF0-4B47-BD8D-CF01B699E80E}" presName="parentText" presStyleLbl="node1" presStyleIdx="0" presStyleCnt="1">
        <dgm:presLayoutVars>
          <dgm:chMax val="0"/>
          <dgm:bulletEnabled val="1"/>
        </dgm:presLayoutVars>
      </dgm:prSet>
      <dgm:spPr/>
      <dgm:t>
        <a:bodyPr/>
        <a:lstStyle/>
        <a:p>
          <a:endParaRPr lang="es-MX"/>
        </a:p>
      </dgm:t>
    </dgm:pt>
  </dgm:ptLst>
  <dgm:cxnLst>
    <dgm:cxn modelId="{47550CB0-4A4C-4980-A2A3-BC17D51C46CA}" type="presOf" srcId="{05762534-FEF0-4B47-BD8D-CF01B699E80E}" destId="{54CDA383-F600-46B0-8B48-2D8F12615569}" srcOrd="0" destOrd="0" presId="urn:microsoft.com/office/officeart/2005/8/layout/vList2"/>
    <dgm:cxn modelId="{C38E87E2-E02C-4D22-BD3E-DED27F9758FB}" srcId="{79910EDF-7BAA-4B32-B31B-C72391C9F3E6}" destId="{05762534-FEF0-4B47-BD8D-CF01B699E80E}" srcOrd="0" destOrd="0" parTransId="{FDAD6CA0-C4BE-41F7-AC05-DA2D4FE5D16E}" sibTransId="{A74FADA6-7547-4343-9D0F-F4F809D737AA}"/>
    <dgm:cxn modelId="{1063104E-42CC-4A66-B7B5-B4A929BC8DC1}" type="presOf" srcId="{79910EDF-7BAA-4B32-B31B-C72391C9F3E6}" destId="{853D616D-98D7-464B-9E75-37A526DC1A03}" srcOrd="0" destOrd="0" presId="urn:microsoft.com/office/officeart/2005/8/layout/vList2"/>
    <dgm:cxn modelId="{751AC2A3-2AC0-4E05-843E-4EEEDBB54179}" type="presParOf" srcId="{853D616D-98D7-464B-9E75-37A526DC1A03}" destId="{54CDA383-F600-46B0-8B48-2D8F1261556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9910EDF-7BAA-4B32-B31B-C72391C9F3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5762534-FEF0-4B47-BD8D-CF01B699E80E}">
      <dgm:prSet custT="1"/>
      <dgm:spPr/>
      <dgm:t>
        <a:bodyPr/>
        <a:lstStyle/>
        <a:p>
          <a:pPr algn="just" rtl="0"/>
          <a:r>
            <a:rPr lang="es-MX" sz="2000" dirty="0" smtClean="0">
              <a:effectLst/>
            </a:rPr>
            <a:t>4.2.1 Establecer convenios de cooperación técnica con instituciones públicas y privadas en materia de gestión de recursos humanos y SPC.</a:t>
          </a:r>
          <a:endParaRPr lang="es-MX" sz="2000" dirty="0"/>
        </a:p>
      </dgm:t>
    </dgm:pt>
    <dgm:pt modelId="{FDAD6CA0-C4BE-41F7-AC05-DA2D4FE5D16E}" type="parTrans" cxnId="{C38E87E2-E02C-4D22-BD3E-DED27F9758FB}">
      <dgm:prSet/>
      <dgm:spPr/>
      <dgm:t>
        <a:bodyPr/>
        <a:lstStyle/>
        <a:p>
          <a:endParaRPr lang="es-MX"/>
        </a:p>
      </dgm:t>
    </dgm:pt>
    <dgm:pt modelId="{A74FADA6-7547-4343-9D0F-F4F809D737AA}" type="sibTrans" cxnId="{C38E87E2-E02C-4D22-BD3E-DED27F9758FB}">
      <dgm:prSet/>
      <dgm:spPr/>
      <dgm:t>
        <a:bodyPr/>
        <a:lstStyle/>
        <a:p>
          <a:endParaRPr lang="es-MX"/>
        </a:p>
      </dgm:t>
    </dgm:pt>
    <dgm:pt modelId="{853D616D-98D7-464B-9E75-37A526DC1A03}" type="pres">
      <dgm:prSet presAssocID="{79910EDF-7BAA-4B32-B31B-C72391C9F3E6}" presName="linear" presStyleCnt="0">
        <dgm:presLayoutVars>
          <dgm:animLvl val="lvl"/>
          <dgm:resizeHandles val="exact"/>
        </dgm:presLayoutVars>
      </dgm:prSet>
      <dgm:spPr/>
      <dgm:t>
        <a:bodyPr/>
        <a:lstStyle/>
        <a:p>
          <a:endParaRPr lang="es-MX"/>
        </a:p>
      </dgm:t>
    </dgm:pt>
    <dgm:pt modelId="{54CDA383-F600-46B0-8B48-2D8F12615569}" type="pres">
      <dgm:prSet presAssocID="{05762534-FEF0-4B47-BD8D-CF01B699E80E}" presName="parentText" presStyleLbl="node1" presStyleIdx="0" presStyleCnt="1" custLinFactNeighborX="-6706" custLinFactNeighborY="37359">
        <dgm:presLayoutVars>
          <dgm:chMax val="0"/>
          <dgm:bulletEnabled val="1"/>
        </dgm:presLayoutVars>
      </dgm:prSet>
      <dgm:spPr/>
      <dgm:t>
        <a:bodyPr/>
        <a:lstStyle/>
        <a:p>
          <a:endParaRPr lang="es-MX"/>
        </a:p>
      </dgm:t>
    </dgm:pt>
  </dgm:ptLst>
  <dgm:cxnLst>
    <dgm:cxn modelId="{90C31E92-A6B2-4937-B7E8-B7F69375619E}" type="presOf" srcId="{79910EDF-7BAA-4B32-B31B-C72391C9F3E6}" destId="{853D616D-98D7-464B-9E75-37A526DC1A03}" srcOrd="0" destOrd="0" presId="urn:microsoft.com/office/officeart/2005/8/layout/vList2"/>
    <dgm:cxn modelId="{1F7C1176-7E6C-4794-AC2B-15B7F60AF047}" type="presOf" srcId="{05762534-FEF0-4B47-BD8D-CF01B699E80E}" destId="{54CDA383-F600-46B0-8B48-2D8F12615569}" srcOrd="0" destOrd="0" presId="urn:microsoft.com/office/officeart/2005/8/layout/vList2"/>
    <dgm:cxn modelId="{C38E87E2-E02C-4D22-BD3E-DED27F9758FB}" srcId="{79910EDF-7BAA-4B32-B31B-C72391C9F3E6}" destId="{05762534-FEF0-4B47-BD8D-CF01B699E80E}" srcOrd="0" destOrd="0" parTransId="{FDAD6CA0-C4BE-41F7-AC05-DA2D4FE5D16E}" sibTransId="{A74FADA6-7547-4343-9D0F-F4F809D737AA}"/>
    <dgm:cxn modelId="{AFD72158-002B-47FE-8FB3-884B2ACC3D7E}" type="presParOf" srcId="{853D616D-98D7-464B-9E75-37A526DC1A03}" destId="{54CDA383-F600-46B0-8B48-2D8F1261556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9910EDF-7BAA-4B32-B31B-C72391C9F3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5762534-FEF0-4B47-BD8D-CF01B699E80E}">
      <dgm:prSet custT="1"/>
      <dgm:spPr/>
      <dgm:t>
        <a:bodyPr/>
        <a:lstStyle/>
        <a:p>
          <a:pPr algn="just" rtl="0"/>
          <a:r>
            <a:rPr lang="es-MX" sz="2000" dirty="0" smtClean="0">
              <a:effectLst/>
            </a:rPr>
            <a:t>4.2.5 Promover convenios de intercambio de servidores públicos con fines de desarrollo profesional.</a:t>
          </a:r>
          <a:endParaRPr lang="es-MX" sz="2000" dirty="0"/>
        </a:p>
      </dgm:t>
    </dgm:pt>
    <dgm:pt modelId="{FDAD6CA0-C4BE-41F7-AC05-DA2D4FE5D16E}" type="parTrans" cxnId="{C38E87E2-E02C-4D22-BD3E-DED27F9758FB}">
      <dgm:prSet/>
      <dgm:spPr/>
      <dgm:t>
        <a:bodyPr/>
        <a:lstStyle/>
        <a:p>
          <a:endParaRPr lang="es-MX" sz="2000"/>
        </a:p>
      </dgm:t>
    </dgm:pt>
    <dgm:pt modelId="{A74FADA6-7547-4343-9D0F-F4F809D737AA}" type="sibTrans" cxnId="{C38E87E2-E02C-4D22-BD3E-DED27F9758FB}">
      <dgm:prSet/>
      <dgm:spPr/>
      <dgm:t>
        <a:bodyPr/>
        <a:lstStyle/>
        <a:p>
          <a:endParaRPr lang="es-MX" sz="2000"/>
        </a:p>
      </dgm:t>
    </dgm:pt>
    <dgm:pt modelId="{853D616D-98D7-464B-9E75-37A526DC1A03}" type="pres">
      <dgm:prSet presAssocID="{79910EDF-7BAA-4B32-B31B-C72391C9F3E6}" presName="linear" presStyleCnt="0">
        <dgm:presLayoutVars>
          <dgm:animLvl val="lvl"/>
          <dgm:resizeHandles val="exact"/>
        </dgm:presLayoutVars>
      </dgm:prSet>
      <dgm:spPr/>
      <dgm:t>
        <a:bodyPr/>
        <a:lstStyle/>
        <a:p>
          <a:endParaRPr lang="es-MX"/>
        </a:p>
      </dgm:t>
    </dgm:pt>
    <dgm:pt modelId="{54CDA383-F600-46B0-8B48-2D8F12615569}" type="pres">
      <dgm:prSet presAssocID="{05762534-FEF0-4B47-BD8D-CF01B699E80E}" presName="parentText" presStyleLbl="node1" presStyleIdx="0" presStyleCnt="1" custLinFactNeighborY="60115">
        <dgm:presLayoutVars>
          <dgm:chMax val="0"/>
          <dgm:bulletEnabled val="1"/>
        </dgm:presLayoutVars>
      </dgm:prSet>
      <dgm:spPr/>
      <dgm:t>
        <a:bodyPr/>
        <a:lstStyle/>
        <a:p>
          <a:endParaRPr lang="es-MX"/>
        </a:p>
      </dgm:t>
    </dgm:pt>
  </dgm:ptLst>
  <dgm:cxnLst>
    <dgm:cxn modelId="{12BA53EB-4153-40C6-A9F0-7C13EF43BB2F}" type="presOf" srcId="{79910EDF-7BAA-4B32-B31B-C72391C9F3E6}" destId="{853D616D-98D7-464B-9E75-37A526DC1A03}" srcOrd="0" destOrd="0" presId="urn:microsoft.com/office/officeart/2005/8/layout/vList2"/>
    <dgm:cxn modelId="{C38E87E2-E02C-4D22-BD3E-DED27F9758FB}" srcId="{79910EDF-7BAA-4B32-B31B-C72391C9F3E6}" destId="{05762534-FEF0-4B47-BD8D-CF01B699E80E}" srcOrd="0" destOrd="0" parTransId="{FDAD6CA0-C4BE-41F7-AC05-DA2D4FE5D16E}" sibTransId="{A74FADA6-7547-4343-9D0F-F4F809D737AA}"/>
    <dgm:cxn modelId="{B30B08D6-65F5-4A43-B38E-DEF455873137}" type="presOf" srcId="{05762534-FEF0-4B47-BD8D-CF01B699E80E}" destId="{54CDA383-F600-46B0-8B48-2D8F12615569}" srcOrd="0" destOrd="0" presId="urn:microsoft.com/office/officeart/2005/8/layout/vList2"/>
    <dgm:cxn modelId="{3428814B-599C-4FF5-B67B-94B2CD8F3105}" type="presParOf" srcId="{853D616D-98D7-464B-9E75-37A526DC1A03}" destId="{54CDA383-F600-46B0-8B48-2D8F12615569}"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9910EDF-7BAA-4B32-B31B-C72391C9F3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5762534-FEF0-4B47-BD8D-CF01B699E80E}">
      <dgm:prSet custT="1"/>
      <dgm:spPr/>
      <dgm:t>
        <a:bodyPr/>
        <a:lstStyle/>
        <a:p>
          <a:pPr algn="just" rtl="0"/>
          <a:r>
            <a:rPr lang="es-MX" sz="2000" dirty="0" smtClean="0">
              <a:effectLst/>
            </a:rPr>
            <a:t>4.2.2 Gestionar los procesos de recursos humanos, incluyendo el SPC, por competencias y con base en el mérito.</a:t>
          </a:r>
          <a:endParaRPr lang="es-MX" sz="2000" dirty="0"/>
        </a:p>
      </dgm:t>
    </dgm:pt>
    <dgm:pt modelId="{FDAD6CA0-C4BE-41F7-AC05-DA2D4FE5D16E}" type="parTrans" cxnId="{C38E87E2-E02C-4D22-BD3E-DED27F9758FB}">
      <dgm:prSet/>
      <dgm:spPr/>
      <dgm:t>
        <a:bodyPr/>
        <a:lstStyle/>
        <a:p>
          <a:endParaRPr lang="es-MX" sz="2000"/>
        </a:p>
      </dgm:t>
    </dgm:pt>
    <dgm:pt modelId="{A74FADA6-7547-4343-9D0F-F4F809D737AA}" type="sibTrans" cxnId="{C38E87E2-E02C-4D22-BD3E-DED27F9758FB}">
      <dgm:prSet/>
      <dgm:spPr/>
      <dgm:t>
        <a:bodyPr/>
        <a:lstStyle/>
        <a:p>
          <a:endParaRPr lang="es-MX" sz="2000"/>
        </a:p>
      </dgm:t>
    </dgm:pt>
    <dgm:pt modelId="{853D616D-98D7-464B-9E75-37A526DC1A03}" type="pres">
      <dgm:prSet presAssocID="{79910EDF-7BAA-4B32-B31B-C72391C9F3E6}" presName="linear" presStyleCnt="0">
        <dgm:presLayoutVars>
          <dgm:animLvl val="lvl"/>
          <dgm:resizeHandles val="exact"/>
        </dgm:presLayoutVars>
      </dgm:prSet>
      <dgm:spPr/>
      <dgm:t>
        <a:bodyPr/>
        <a:lstStyle/>
        <a:p>
          <a:endParaRPr lang="es-MX"/>
        </a:p>
      </dgm:t>
    </dgm:pt>
    <dgm:pt modelId="{54CDA383-F600-46B0-8B48-2D8F12615569}" type="pres">
      <dgm:prSet presAssocID="{05762534-FEF0-4B47-BD8D-CF01B699E80E}" presName="parentText" presStyleLbl="node1" presStyleIdx="0" presStyleCnt="1" custScaleY="62445" custLinFactNeighborY="1157">
        <dgm:presLayoutVars>
          <dgm:chMax val="0"/>
          <dgm:bulletEnabled val="1"/>
        </dgm:presLayoutVars>
      </dgm:prSet>
      <dgm:spPr/>
      <dgm:t>
        <a:bodyPr/>
        <a:lstStyle/>
        <a:p>
          <a:endParaRPr lang="es-MX"/>
        </a:p>
      </dgm:t>
    </dgm:pt>
  </dgm:ptLst>
  <dgm:cxnLst>
    <dgm:cxn modelId="{DF03342F-171C-4BE8-97EF-57E781BA5A12}" type="presOf" srcId="{05762534-FEF0-4B47-BD8D-CF01B699E80E}" destId="{54CDA383-F600-46B0-8B48-2D8F12615569}" srcOrd="0" destOrd="0" presId="urn:microsoft.com/office/officeart/2005/8/layout/vList2"/>
    <dgm:cxn modelId="{877B9DBA-8296-43C0-8E28-90D0C8122476}" type="presOf" srcId="{79910EDF-7BAA-4B32-B31B-C72391C9F3E6}" destId="{853D616D-98D7-464B-9E75-37A526DC1A03}" srcOrd="0" destOrd="0" presId="urn:microsoft.com/office/officeart/2005/8/layout/vList2"/>
    <dgm:cxn modelId="{C38E87E2-E02C-4D22-BD3E-DED27F9758FB}" srcId="{79910EDF-7BAA-4B32-B31B-C72391C9F3E6}" destId="{05762534-FEF0-4B47-BD8D-CF01B699E80E}" srcOrd="0" destOrd="0" parTransId="{FDAD6CA0-C4BE-41F7-AC05-DA2D4FE5D16E}" sibTransId="{A74FADA6-7547-4343-9D0F-F4F809D737AA}"/>
    <dgm:cxn modelId="{12885830-0772-434B-8E3F-B84028B5C87F}" type="presParOf" srcId="{853D616D-98D7-464B-9E75-37A526DC1A03}" destId="{54CDA383-F600-46B0-8B48-2D8F12615569}"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9910EDF-7BAA-4B32-B31B-C72391C9F3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5762534-FEF0-4B47-BD8D-CF01B699E80E}">
      <dgm:prSet custT="1"/>
      <dgm:spPr/>
      <dgm:t>
        <a:bodyPr/>
        <a:lstStyle/>
        <a:p>
          <a:pPr algn="just" rtl="0"/>
          <a:r>
            <a:rPr lang="es-MX" sz="2000" dirty="0" smtClean="0">
              <a:effectLst/>
            </a:rPr>
            <a:t>4.2.6 </a:t>
          </a:r>
          <a:r>
            <a:rPr lang="es-MX" sz="2000" dirty="0" smtClean="0"/>
            <a:t>Fortalecer las evaluaciones de desempeño de los servidores públicos.</a:t>
          </a:r>
          <a:endParaRPr lang="es-MX" sz="2000" dirty="0"/>
        </a:p>
      </dgm:t>
    </dgm:pt>
    <dgm:pt modelId="{FDAD6CA0-C4BE-41F7-AC05-DA2D4FE5D16E}" type="parTrans" cxnId="{C38E87E2-E02C-4D22-BD3E-DED27F9758FB}">
      <dgm:prSet/>
      <dgm:spPr/>
      <dgm:t>
        <a:bodyPr/>
        <a:lstStyle/>
        <a:p>
          <a:endParaRPr lang="es-MX" sz="2000"/>
        </a:p>
      </dgm:t>
    </dgm:pt>
    <dgm:pt modelId="{A74FADA6-7547-4343-9D0F-F4F809D737AA}" type="sibTrans" cxnId="{C38E87E2-E02C-4D22-BD3E-DED27F9758FB}">
      <dgm:prSet/>
      <dgm:spPr/>
      <dgm:t>
        <a:bodyPr/>
        <a:lstStyle/>
        <a:p>
          <a:endParaRPr lang="es-MX" sz="2000"/>
        </a:p>
      </dgm:t>
    </dgm:pt>
    <dgm:pt modelId="{853D616D-98D7-464B-9E75-37A526DC1A03}" type="pres">
      <dgm:prSet presAssocID="{79910EDF-7BAA-4B32-B31B-C72391C9F3E6}" presName="linear" presStyleCnt="0">
        <dgm:presLayoutVars>
          <dgm:animLvl val="lvl"/>
          <dgm:resizeHandles val="exact"/>
        </dgm:presLayoutVars>
      </dgm:prSet>
      <dgm:spPr/>
      <dgm:t>
        <a:bodyPr/>
        <a:lstStyle/>
        <a:p>
          <a:endParaRPr lang="es-MX"/>
        </a:p>
      </dgm:t>
    </dgm:pt>
    <dgm:pt modelId="{54CDA383-F600-46B0-8B48-2D8F12615569}" type="pres">
      <dgm:prSet presAssocID="{05762534-FEF0-4B47-BD8D-CF01B699E80E}" presName="parentText" presStyleLbl="node1" presStyleIdx="0" presStyleCnt="1" custLinFactNeighborY="-2301">
        <dgm:presLayoutVars>
          <dgm:chMax val="0"/>
          <dgm:bulletEnabled val="1"/>
        </dgm:presLayoutVars>
      </dgm:prSet>
      <dgm:spPr/>
      <dgm:t>
        <a:bodyPr/>
        <a:lstStyle/>
        <a:p>
          <a:endParaRPr lang="es-MX"/>
        </a:p>
      </dgm:t>
    </dgm:pt>
  </dgm:ptLst>
  <dgm:cxnLst>
    <dgm:cxn modelId="{95214E3D-EDC2-4DDF-A7C0-CE1B0AB850BF}" type="presOf" srcId="{79910EDF-7BAA-4B32-B31B-C72391C9F3E6}" destId="{853D616D-98D7-464B-9E75-37A526DC1A03}" srcOrd="0" destOrd="0" presId="urn:microsoft.com/office/officeart/2005/8/layout/vList2"/>
    <dgm:cxn modelId="{D0572D38-FCA5-40C6-8A40-52BADF64F092}" type="presOf" srcId="{05762534-FEF0-4B47-BD8D-CF01B699E80E}" destId="{54CDA383-F600-46B0-8B48-2D8F12615569}" srcOrd="0" destOrd="0" presId="urn:microsoft.com/office/officeart/2005/8/layout/vList2"/>
    <dgm:cxn modelId="{C38E87E2-E02C-4D22-BD3E-DED27F9758FB}" srcId="{79910EDF-7BAA-4B32-B31B-C72391C9F3E6}" destId="{05762534-FEF0-4B47-BD8D-CF01B699E80E}" srcOrd="0" destOrd="0" parTransId="{FDAD6CA0-C4BE-41F7-AC05-DA2D4FE5D16E}" sibTransId="{A74FADA6-7547-4343-9D0F-F4F809D737AA}"/>
    <dgm:cxn modelId="{90B0361E-BFA8-444B-9258-12CA93B6A0E8}" type="presParOf" srcId="{853D616D-98D7-464B-9E75-37A526DC1A03}" destId="{54CDA383-F600-46B0-8B48-2D8F12615569}"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9910EDF-7BAA-4B32-B31B-C72391C9F3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5762534-FEF0-4B47-BD8D-CF01B699E80E}">
      <dgm:prSet custT="1"/>
      <dgm:spPr>
        <a:solidFill>
          <a:schemeClr val="bg2">
            <a:lumMod val="75000"/>
          </a:schemeClr>
        </a:solidFill>
      </dgm:spPr>
      <dgm:t>
        <a:bodyPr/>
        <a:lstStyle/>
        <a:p>
          <a:pPr algn="ctr" rtl="0"/>
          <a:r>
            <a:rPr lang="es-MX" sz="2000" b="1" dirty="0" smtClean="0">
              <a:solidFill>
                <a:schemeClr val="tx1"/>
              </a:solidFill>
              <a:effectLst/>
            </a:rPr>
            <a:t>LÍNEA DE ACCIÓN</a:t>
          </a:r>
          <a:endParaRPr lang="es-MX" sz="2000" b="1" dirty="0">
            <a:solidFill>
              <a:schemeClr val="tx1"/>
            </a:solidFill>
          </a:endParaRPr>
        </a:p>
      </dgm:t>
    </dgm:pt>
    <dgm:pt modelId="{FDAD6CA0-C4BE-41F7-AC05-DA2D4FE5D16E}" type="parTrans" cxnId="{C38E87E2-E02C-4D22-BD3E-DED27F9758FB}">
      <dgm:prSet/>
      <dgm:spPr/>
      <dgm:t>
        <a:bodyPr/>
        <a:lstStyle/>
        <a:p>
          <a:endParaRPr lang="es-MX"/>
        </a:p>
      </dgm:t>
    </dgm:pt>
    <dgm:pt modelId="{A74FADA6-7547-4343-9D0F-F4F809D737AA}" type="sibTrans" cxnId="{C38E87E2-E02C-4D22-BD3E-DED27F9758FB}">
      <dgm:prSet/>
      <dgm:spPr/>
      <dgm:t>
        <a:bodyPr/>
        <a:lstStyle/>
        <a:p>
          <a:endParaRPr lang="es-MX"/>
        </a:p>
      </dgm:t>
    </dgm:pt>
    <dgm:pt modelId="{853D616D-98D7-464B-9E75-37A526DC1A03}" type="pres">
      <dgm:prSet presAssocID="{79910EDF-7BAA-4B32-B31B-C72391C9F3E6}" presName="linear" presStyleCnt="0">
        <dgm:presLayoutVars>
          <dgm:animLvl val="lvl"/>
          <dgm:resizeHandles val="exact"/>
        </dgm:presLayoutVars>
      </dgm:prSet>
      <dgm:spPr/>
      <dgm:t>
        <a:bodyPr/>
        <a:lstStyle/>
        <a:p>
          <a:endParaRPr lang="es-MX"/>
        </a:p>
      </dgm:t>
    </dgm:pt>
    <dgm:pt modelId="{54CDA383-F600-46B0-8B48-2D8F12615569}" type="pres">
      <dgm:prSet presAssocID="{05762534-FEF0-4B47-BD8D-CF01B699E80E}" presName="parentText" presStyleLbl="node1" presStyleIdx="0" presStyleCnt="1" custLinFactNeighborX="-6706" custLinFactNeighborY="37359">
        <dgm:presLayoutVars>
          <dgm:chMax val="0"/>
          <dgm:bulletEnabled val="1"/>
        </dgm:presLayoutVars>
      </dgm:prSet>
      <dgm:spPr/>
      <dgm:t>
        <a:bodyPr/>
        <a:lstStyle/>
        <a:p>
          <a:endParaRPr lang="es-MX"/>
        </a:p>
      </dgm:t>
    </dgm:pt>
  </dgm:ptLst>
  <dgm:cxnLst>
    <dgm:cxn modelId="{3D9B1A78-0636-410F-ACE1-99B896DDFB31}" type="presOf" srcId="{05762534-FEF0-4B47-BD8D-CF01B699E80E}" destId="{54CDA383-F600-46B0-8B48-2D8F12615569}" srcOrd="0" destOrd="0" presId="urn:microsoft.com/office/officeart/2005/8/layout/vList2"/>
    <dgm:cxn modelId="{6FECBFE0-9309-41B3-B0C7-7DC164EA2BBB}" type="presOf" srcId="{79910EDF-7BAA-4B32-B31B-C72391C9F3E6}" destId="{853D616D-98D7-464B-9E75-37A526DC1A03}" srcOrd="0" destOrd="0" presId="urn:microsoft.com/office/officeart/2005/8/layout/vList2"/>
    <dgm:cxn modelId="{C38E87E2-E02C-4D22-BD3E-DED27F9758FB}" srcId="{79910EDF-7BAA-4B32-B31B-C72391C9F3E6}" destId="{05762534-FEF0-4B47-BD8D-CF01B699E80E}" srcOrd="0" destOrd="0" parTransId="{FDAD6CA0-C4BE-41F7-AC05-DA2D4FE5D16E}" sibTransId="{A74FADA6-7547-4343-9D0F-F4F809D737AA}"/>
    <dgm:cxn modelId="{C2A772DD-206D-464C-9ECD-838241D0E6DE}" type="presParOf" srcId="{853D616D-98D7-464B-9E75-37A526DC1A03}" destId="{54CDA383-F600-46B0-8B48-2D8F12615569}" srcOrd="0" destOrd="0" presId="urn:microsoft.com/office/officeart/2005/8/layout/vList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9910EDF-7BAA-4B32-B31B-C72391C9F3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5762534-FEF0-4B47-BD8D-CF01B699E80E}">
      <dgm:prSet custT="1"/>
      <dgm:spPr>
        <a:solidFill>
          <a:schemeClr val="bg2">
            <a:lumMod val="75000"/>
          </a:schemeClr>
        </a:solidFill>
      </dgm:spPr>
      <dgm:t>
        <a:bodyPr/>
        <a:lstStyle/>
        <a:p>
          <a:pPr algn="ctr" rtl="0"/>
          <a:r>
            <a:rPr lang="es-MX" sz="2000" b="1" dirty="0" smtClean="0">
              <a:solidFill>
                <a:schemeClr val="tx1"/>
              </a:solidFill>
              <a:effectLst/>
            </a:rPr>
            <a:t>RESPONSABLE</a:t>
          </a:r>
          <a:endParaRPr lang="es-MX" sz="2000" b="1" dirty="0">
            <a:solidFill>
              <a:schemeClr val="tx1"/>
            </a:solidFill>
          </a:endParaRPr>
        </a:p>
      </dgm:t>
    </dgm:pt>
    <dgm:pt modelId="{FDAD6CA0-C4BE-41F7-AC05-DA2D4FE5D16E}" type="parTrans" cxnId="{C38E87E2-E02C-4D22-BD3E-DED27F9758FB}">
      <dgm:prSet/>
      <dgm:spPr/>
      <dgm:t>
        <a:bodyPr/>
        <a:lstStyle/>
        <a:p>
          <a:endParaRPr lang="es-MX"/>
        </a:p>
      </dgm:t>
    </dgm:pt>
    <dgm:pt modelId="{A74FADA6-7547-4343-9D0F-F4F809D737AA}" type="sibTrans" cxnId="{C38E87E2-E02C-4D22-BD3E-DED27F9758FB}">
      <dgm:prSet/>
      <dgm:spPr/>
      <dgm:t>
        <a:bodyPr/>
        <a:lstStyle/>
        <a:p>
          <a:endParaRPr lang="es-MX"/>
        </a:p>
      </dgm:t>
    </dgm:pt>
    <dgm:pt modelId="{853D616D-98D7-464B-9E75-37A526DC1A03}" type="pres">
      <dgm:prSet presAssocID="{79910EDF-7BAA-4B32-B31B-C72391C9F3E6}" presName="linear" presStyleCnt="0">
        <dgm:presLayoutVars>
          <dgm:animLvl val="lvl"/>
          <dgm:resizeHandles val="exact"/>
        </dgm:presLayoutVars>
      </dgm:prSet>
      <dgm:spPr/>
      <dgm:t>
        <a:bodyPr/>
        <a:lstStyle/>
        <a:p>
          <a:endParaRPr lang="es-MX"/>
        </a:p>
      </dgm:t>
    </dgm:pt>
    <dgm:pt modelId="{54CDA383-F600-46B0-8B48-2D8F12615569}" type="pres">
      <dgm:prSet presAssocID="{05762534-FEF0-4B47-BD8D-CF01B699E80E}" presName="parentText" presStyleLbl="node1" presStyleIdx="0" presStyleCnt="1" custLinFactNeighborX="27757" custLinFactNeighborY="78977">
        <dgm:presLayoutVars>
          <dgm:chMax val="0"/>
          <dgm:bulletEnabled val="1"/>
        </dgm:presLayoutVars>
      </dgm:prSet>
      <dgm:spPr/>
      <dgm:t>
        <a:bodyPr/>
        <a:lstStyle/>
        <a:p>
          <a:endParaRPr lang="es-MX"/>
        </a:p>
      </dgm:t>
    </dgm:pt>
  </dgm:ptLst>
  <dgm:cxnLst>
    <dgm:cxn modelId="{1DB5FDBC-0542-4526-A735-F81A6B805169}" type="presOf" srcId="{79910EDF-7BAA-4B32-B31B-C72391C9F3E6}" destId="{853D616D-98D7-464B-9E75-37A526DC1A03}" srcOrd="0" destOrd="0" presId="urn:microsoft.com/office/officeart/2005/8/layout/vList2"/>
    <dgm:cxn modelId="{E1CA5F49-80E5-48FA-AFF3-4C9668752000}" type="presOf" srcId="{05762534-FEF0-4B47-BD8D-CF01B699E80E}" destId="{54CDA383-F600-46B0-8B48-2D8F12615569}" srcOrd="0" destOrd="0" presId="urn:microsoft.com/office/officeart/2005/8/layout/vList2"/>
    <dgm:cxn modelId="{C38E87E2-E02C-4D22-BD3E-DED27F9758FB}" srcId="{79910EDF-7BAA-4B32-B31B-C72391C9F3E6}" destId="{05762534-FEF0-4B47-BD8D-CF01B699E80E}" srcOrd="0" destOrd="0" parTransId="{FDAD6CA0-C4BE-41F7-AC05-DA2D4FE5D16E}" sibTransId="{A74FADA6-7547-4343-9D0F-F4F809D737AA}"/>
    <dgm:cxn modelId="{0E892253-70BC-40DA-B020-BC3400F27391}" type="presParOf" srcId="{853D616D-98D7-464B-9E75-37A526DC1A03}" destId="{54CDA383-F600-46B0-8B48-2D8F12615569}" srcOrd="0" destOrd="0" presId="urn:microsoft.com/office/officeart/2005/8/layout/vList2"/>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9910EDF-7BAA-4B32-B31B-C72391C9F3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5762534-FEF0-4B47-BD8D-CF01B699E80E}">
      <dgm:prSet/>
      <dgm:spPr/>
      <dgm:t>
        <a:bodyPr/>
        <a:lstStyle/>
        <a:p>
          <a:pPr algn="ctr" rtl="0"/>
          <a:r>
            <a:rPr lang="es-MX" dirty="0" smtClean="0"/>
            <a:t>Orientación a las Instituciones para el reporte de información de líneas de acción generales e indicador del PGCM</a:t>
          </a:r>
          <a:endParaRPr lang="es-MX" dirty="0"/>
        </a:p>
      </dgm:t>
    </dgm:pt>
    <dgm:pt modelId="{FDAD6CA0-C4BE-41F7-AC05-DA2D4FE5D16E}" type="parTrans" cxnId="{C38E87E2-E02C-4D22-BD3E-DED27F9758FB}">
      <dgm:prSet/>
      <dgm:spPr/>
      <dgm:t>
        <a:bodyPr/>
        <a:lstStyle/>
        <a:p>
          <a:endParaRPr lang="es-MX"/>
        </a:p>
      </dgm:t>
    </dgm:pt>
    <dgm:pt modelId="{A74FADA6-7547-4343-9D0F-F4F809D737AA}" type="sibTrans" cxnId="{C38E87E2-E02C-4D22-BD3E-DED27F9758FB}">
      <dgm:prSet/>
      <dgm:spPr/>
      <dgm:t>
        <a:bodyPr/>
        <a:lstStyle/>
        <a:p>
          <a:endParaRPr lang="es-MX"/>
        </a:p>
      </dgm:t>
    </dgm:pt>
    <dgm:pt modelId="{853D616D-98D7-464B-9E75-37A526DC1A03}" type="pres">
      <dgm:prSet presAssocID="{79910EDF-7BAA-4B32-B31B-C72391C9F3E6}" presName="linear" presStyleCnt="0">
        <dgm:presLayoutVars>
          <dgm:animLvl val="lvl"/>
          <dgm:resizeHandles val="exact"/>
        </dgm:presLayoutVars>
      </dgm:prSet>
      <dgm:spPr/>
      <dgm:t>
        <a:bodyPr/>
        <a:lstStyle/>
        <a:p>
          <a:endParaRPr lang="es-MX"/>
        </a:p>
      </dgm:t>
    </dgm:pt>
    <dgm:pt modelId="{54CDA383-F600-46B0-8B48-2D8F12615569}" type="pres">
      <dgm:prSet presAssocID="{05762534-FEF0-4B47-BD8D-CF01B699E80E}" presName="parentText" presStyleLbl="node1" presStyleIdx="0" presStyleCnt="1">
        <dgm:presLayoutVars>
          <dgm:chMax val="0"/>
          <dgm:bulletEnabled val="1"/>
        </dgm:presLayoutVars>
      </dgm:prSet>
      <dgm:spPr/>
      <dgm:t>
        <a:bodyPr/>
        <a:lstStyle/>
        <a:p>
          <a:endParaRPr lang="es-MX"/>
        </a:p>
      </dgm:t>
    </dgm:pt>
  </dgm:ptLst>
  <dgm:cxnLst>
    <dgm:cxn modelId="{682C8997-F274-41FF-828C-15547F4FACF3}" type="presOf" srcId="{05762534-FEF0-4B47-BD8D-CF01B699E80E}" destId="{54CDA383-F600-46B0-8B48-2D8F12615569}" srcOrd="0" destOrd="0" presId="urn:microsoft.com/office/officeart/2005/8/layout/vList2"/>
    <dgm:cxn modelId="{C38E87E2-E02C-4D22-BD3E-DED27F9758FB}" srcId="{79910EDF-7BAA-4B32-B31B-C72391C9F3E6}" destId="{05762534-FEF0-4B47-BD8D-CF01B699E80E}" srcOrd="0" destOrd="0" parTransId="{FDAD6CA0-C4BE-41F7-AC05-DA2D4FE5D16E}" sibTransId="{A74FADA6-7547-4343-9D0F-F4F809D737AA}"/>
    <dgm:cxn modelId="{E8E74F9E-33E7-4C75-9050-27C56F672627}" type="presOf" srcId="{79910EDF-7BAA-4B32-B31B-C72391C9F3E6}" destId="{853D616D-98D7-464B-9E75-37A526DC1A03}" srcOrd="0" destOrd="0" presId="urn:microsoft.com/office/officeart/2005/8/layout/vList2"/>
    <dgm:cxn modelId="{DBD60230-F9BB-4D4A-896A-1A1A23E6D8F2}" type="presParOf" srcId="{853D616D-98D7-464B-9E75-37A526DC1A03}" destId="{54CDA383-F600-46B0-8B48-2D8F1261556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F8053A-59C7-477F-8899-5304355E8F82}"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MX"/>
        </a:p>
      </dgm:t>
    </dgm:pt>
    <dgm:pt modelId="{4830BB34-8FE8-4511-9120-FE0D421A6C3F}">
      <dgm:prSet custT="1"/>
      <dgm:spPr>
        <a:solidFill>
          <a:schemeClr val="accent1"/>
        </a:solidFill>
      </dgm:spPr>
      <dgm:t>
        <a:bodyPr/>
        <a:lstStyle/>
        <a:p>
          <a:pPr marL="269875" indent="0" algn="just" defTabSz="895350"/>
          <a:r>
            <a:rPr lang="es-MX" sz="2000" dirty="0" smtClean="0"/>
            <a:t>En cumplimiento a la Reforma Financiera y la Ley de Instituciones de Crédito, está en </a:t>
          </a:r>
          <a:r>
            <a:rPr lang="es-MX" sz="2000" b="1" dirty="0" smtClean="0"/>
            <a:t>desarrollo el Manual de Remuneraciones</a:t>
          </a:r>
          <a:r>
            <a:rPr lang="es-MX" sz="2000" dirty="0" smtClean="0"/>
            <a:t>, Jubilaciones, Derechos y Obligaciones, mismo que observa los lineamientos recién emitidos por la Secretaría de Hacienda y Crédito Público a finales del mes de septiembre</a:t>
          </a:r>
        </a:p>
      </dgm:t>
    </dgm:pt>
    <dgm:pt modelId="{DAF73E6D-CD32-4342-8A4B-C5A328CAE0B8}" type="parTrans" cxnId="{AB21403E-E3D8-445C-9EDB-1AF5FB0D8964}">
      <dgm:prSet/>
      <dgm:spPr/>
      <dgm:t>
        <a:bodyPr/>
        <a:lstStyle/>
        <a:p>
          <a:endParaRPr lang="es-MX"/>
        </a:p>
      </dgm:t>
    </dgm:pt>
    <dgm:pt modelId="{D21159ED-944A-4FBB-BF53-832525A46830}" type="sibTrans" cxnId="{AB21403E-E3D8-445C-9EDB-1AF5FB0D8964}">
      <dgm:prSet/>
      <dgm:spPr/>
      <dgm:t>
        <a:bodyPr/>
        <a:lstStyle/>
        <a:p>
          <a:endParaRPr lang="es-MX"/>
        </a:p>
      </dgm:t>
    </dgm:pt>
    <dgm:pt modelId="{C0C3EF41-6998-4C7D-945F-991705A3A75C}">
      <dgm:prSet custT="1"/>
      <dgm:spPr>
        <a:solidFill>
          <a:schemeClr val="accent1"/>
        </a:solidFill>
      </dgm:spPr>
      <dgm:t>
        <a:bodyPr/>
        <a:lstStyle/>
        <a:p>
          <a:pPr marL="269875" indent="0" algn="just" defTabSz="895350"/>
          <a:r>
            <a:rPr lang="es-MX" sz="2000" dirty="0" smtClean="0"/>
            <a:t>Se ha recibido </a:t>
          </a:r>
          <a:r>
            <a:rPr lang="es-MX" sz="2000" b="1" dirty="0" smtClean="0"/>
            <a:t>capacitación por parte de la SEGOB </a:t>
          </a:r>
          <a:r>
            <a:rPr lang="es-MX" sz="2000" dirty="0" smtClean="0"/>
            <a:t>para la implementación de la Evaluación del Desempeño</a:t>
          </a:r>
        </a:p>
      </dgm:t>
    </dgm:pt>
    <dgm:pt modelId="{FAC1634F-C7A8-465B-A8FA-2741570FCDD9}" type="parTrans" cxnId="{F5CDD818-5209-4F82-83D7-064A5EAE66D0}">
      <dgm:prSet/>
      <dgm:spPr/>
      <dgm:t>
        <a:bodyPr/>
        <a:lstStyle/>
        <a:p>
          <a:endParaRPr lang="es-MX"/>
        </a:p>
      </dgm:t>
    </dgm:pt>
    <dgm:pt modelId="{3255FCF0-21B4-4F7F-B9D5-491E240F72F1}" type="sibTrans" cxnId="{F5CDD818-5209-4F82-83D7-064A5EAE66D0}">
      <dgm:prSet/>
      <dgm:spPr/>
      <dgm:t>
        <a:bodyPr/>
        <a:lstStyle/>
        <a:p>
          <a:endParaRPr lang="es-MX"/>
        </a:p>
      </dgm:t>
    </dgm:pt>
    <dgm:pt modelId="{3A34053D-DBB2-443A-873D-EDBFF57B2C04}">
      <dgm:prSet phldrT="[Texto]" custT="1"/>
      <dgm:spPr>
        <a:blipFill rotWithShape="0">
          <a:blip xmlns:r="http://schemas.openxmlformats.org/officeDocument/2006/relationships" r:embed="rId1"/>
          <a:stretch>
            <a:fillRect/>
          </a:stretch>
        </a:blipFill>
      </dgm:spPr>
      <dgm:t>
        <a:bodyPr/>
        <a:lstStyle/>
        <a:p>
          <a:r>
            <a:rPr lang="es-MX" sz="800" dirty="0" smtClean="0"/>
            <a:t>E</a:t>
          </a:r>
          <a:endParaRPr lang="es-MX" sz="800" dirty="0"/>
        </a:p>
      </dgm:t>
    </dgm:pt>
    <dgm:pt modelId="{E25B0355-5DAB-4E6C-BA85-CB5EA85F8FCD}" type="sibTrans" cxnId="{06735C82-583E-478A-BF18-1B145416458C}">
      <dgm:prSet/>
      <dgm:spPr/>
      <dgm:t>
        <a:bodyPr/>
        <a:lstStyle/>
        <a:p>
          <a:endParaRPr lang="es-MX"/>
        </a:p>
      </dgm:t>
    </dgm:pt>
    <dgm:pt modelId="{179294BE-F450-47FC-B98F-1F15783FCD4F}" type="parTrans" cxnId="{06735C82-583E-478A-BF18-1B145416458C}">
      <dgm:prSet/>
      <dgm:spPr/>
      <dgm:t>
        <a:bodyPr/>
        <a:lstStyle/>
        <a:p>
          <a:endParaRPr lang="es-MX"/>
        </a:p>
      </dgm:t>
    </dgm:pt>
    <dgm:pt modelId="{F5188BEF-1BB6-43F1-8BC2-3534A3602C91}" type="pres">
      <dgm:prSet presAssocID="{56F8053A-59C7-477F-8899-5304355E8F82}" presName="Name0" presStyleCnt="0">
        <dgm:presLayoutVars>
          <dgm:chPref val="1"/>
          <dgm:dir/>
          <dgm:animOne val="branch"/>
          <dgm:animLvl val="lvl"/>
          <dgm:resizeHandles val="exact"/>
        </dgm:presLayoutVars>
      </dgm:prSet>
      <dgm:spPr/>
      <dgm:t>
        <a:bodyPr/>
        <a:lstStyle/>
        <a:p>
          <a:endParaRPr lang="es-MX"/>
        </a:p>
      </dgm:t>
    </dgm:pt>
    <dgm:pt modelId="{8A03CAA9-B32B-44BE-87A6-E9C41884E21C}" type="pres">
      <dgm:prSet presAssocID="{3A34053D-DBB2-443A-873D-EDBFF57B2C04}" presName="root1" presStyleCnt="0"/>
      <dgm:spPr/>
    </dgm:pt>
    <dgm:pt modelId="{35B317D8-9F74-4E02-B765-BFB192437BA8}" type="pres">
      <dgm:prSet presAssocID="{3A34053D-DBB2-443A-873D-EDBFF57B2C04}" presName="LevelOneTextNode" presStyleLbl="node0" presStyleIdx="0" presStyleCnt="1" custAng="5400000" custScaleX="256097" custScaleY="43567" custLinFactNeighborX="11984" custLinFactNeighborY="12214">
        <dgm:presLayoutVars>
          <dgm:chPref val="3"/>
        </dgm:presLayoutVars>
      </dgm:prSet>
      <dgm:spPr/>
      <dgm:t>
        <a:bodyPr/>
        <a:lstStyle/>
        <a:p>
          <a:endParaRPr lang="es-MX"/>
        </a:p>
      </dgm:t>
    </dgm:pt>
    <dgm:pt modelId="{D58EC262-86CC-4862-A603-D6A6E54235A3}" type="pres">
      <dgm:prSet presAssocID="{3A34053D-DBB2-443A-873D-EDBFF57B2C04}" presName="level2hierChild" presStyleCnt="0"/>
      <dgm:spPr/>
    </dgm:pt>
    <dgm:pt modelId="{8A610B0B-AB22-42EC-853A-74D6D2DCA1C9}" type="pres">
      <dgm:prSet presAssocID="{DAF73E6D-CD32-4342-8A4B-C5A328CAE0B8}" presName="conn2-1" presStyleLbl="parChTrans1D2" presStyleIdx="0" presStyleCnt="2"/>
      <dgm:spPr/>
      <dgm:t>
        <a:bodyPr/>
        <a:lstStyle/>
        <a:p>
          <a:endParaRPr lang="es-MX"/>
        </a:p>
      </dgm:t>
    </dgm:pt>
    <dgm:pt modelId="{932603A7-1501-404D-9B0A-3DA9CFA770AF}" type="pres">
      <dgm:prSet presAssocID="{DAF73E6D-CD32-4342-8A4B-C5A328CAE0B8}" presName="connTx" presStyleLbl="parChTrans1D2" presStyleIdx="0" presStyleCnt="2"/>
      <dgm:spPr/>
      <dgm:t>
        <a:bodyPr/>
        <a:lstStyle/>
        <a:p>
          <a:endParaRPr lang="es-MX"/>
        </a:p>
      </dgm:t>
    </dgm:pt>
    <dgm:pt modelId="{1555925F-CDF4-45D8-9973-075F42473FDE}" type="pres">
      <dgm:prSet presAssocID="{4830BB34-8FE8-4511-9120-FE0D421A6C3F}" presName="root2" presStyleCnt="0"/>
      <dgm:spPr/>
    </dgm:pt>
    <dgm:pt modelId="{6EE7F88A-B1B0-4A31-A3F9-99D2FACBD9B5}" type="pres">
      <dgm:prSet presAssocID="{4830BB34-8FE8-4511-9120-FE0D421A6C3F}" presName="LevelTwoTextNode" presStyleLbl="node2" presStyleIdx="0" presStyleCnt="2" custScaleX="341820" custScaleY="260103">
        <dgm:presLayoutVars>
          <dgm:chPref val="3"/>
        </dgm:presLayoutVars>
      </dgm:prSet>
      <dgm:spPr/>
      <dgm:t>
        <a:bodyPr/>
        <a:lstStyle/>
        <a:p>
          <a:endParaRPr lang="es-MX"/>
        </a:p>
      </dgm:t>
    </dgm:pt>
    <dgm:pt modelId="{DB774E7D-151A-43D1-9ECF-B42B68BFBB76}" type="pres">
      <dgm:prSet presAssocID="{4830BB34-8FE8-4511-9120-FE0D421A6C3F}" presName="level3hierChild" presStyleCnt="0"/>
      <dgm:spPr/>
    </dgm:pt>
    <dgm:pt modelId="{03195EEB-259E-45A3-90D4-910177840872}" type="pres">
      <dgm:prSet presAssocID="{FAC1634F-C7A8-465B-A8FA-2741570FCDD9}" presName="conn2-1" presStyleLbl="parChTrans1D2" presStyleIdx="1" presStyleCnt="2"/>
      <dgm:spPr/>
      <dgm:t>
        <a:bodyPr/>
        <a:lstStyle/>
        <a:p>
          <a:endParaRPr lang="es-MX"/>
        </a:p>
      </dgm:t>
    </dgm:pt>
    <dgm:pt modelId="{FB5F06CE-08BE-415C-9341-A4E59543678E}" type="pres">
      <dgm:prSet presAssocID="{FAC1634F-C7A8-465B-A8FA-2741570FCDD9}" presName="connTx" presStyleLbl="parChTrans1D2" presStyleIdx="1" presStyleCnt="2"/>
      <dgm:spPr/>
      <dgm:t>
        <a:bodyPr/>
        <a:lstStyle/>
        <a:p>
          <a:endParaRPr lang="es-MX"/>
        </a:p>
      </dgm:t>
    </dgm:pt>
    <dgm:pt modelId="{816A4397-BC13-45B0-90F5-DDDF36870FD7}" type="pres">
      <dgm:prSet presAssocID="{C0C3EF41-6998-4C7D-945F-991705A3A75C}" presName="root2" presStyleCnt="0"/>
      <dgm:spPr/>
    </dgm:pt>
    <dgm:pt modelId="{EACA2DD8-FDD1-445C-9C64-CDF18053ACF6}" type="pres">
      <dgm:prSet presAssocID="{C0C3EF41-6998-4C7D-945F-991705A3A75C}" presName="LevelTwoTextNode" presStyleLbl="node2" presStyleIdx="1" presStyleCnt="2" custScaleX="337893" custScaleY="114074">
        <dgm:presLayoutVars>
          <dgm:chPref val="3"/>
        </dgm:presLayoutVars>
      </dgm:prSet>
      <dgm:spPr/>
      <dgm:t>
        <a:bodyPr/>
        <a:lstStyle/>
        <a:p>
          <a:endParaRPr lang="es-MX"/>
        </a:p>
      </dgm:t>
    </dgm:pt>
    <dgm:pt modelId="{88ACFFA5-D6FA-491C-8606-4BCC162C5E46}" type="pres">
      <dgm:prSet presAssocID="{C0C3EF41-6998-4C7D-945F-991705A3A75C}" presName="level3hierChild" presStyleCnt="0"/>
      <dgm:spPr/>
    </dgm:pt>
  </dgm:ptLst>
  <dgm:cxnLst>
    <dgm:cxn modelId="{F5CDD818-5209-4F82-83D7-064A5EAE66D0}" srcId="{3A34053D-DBB2-443A-873D-EDBFF57B2C04}" destId="{C0C3EF41-6998-4C7D-945F-991705A3A75C}" srcOrd="1" destOrd="0" parTransId="{FAC1634F-C7A8-465B-A8FA-2741570FCDD9}" sibTransId="{3255FCF0-21B4-4F7F-B9D5-491E240F72F1}"/>
    <dgm:cxn modelId="{757CC497-5AEF-4B9D-8351-1A561E270CCF}" type="presOf" srcId="{DAF73E6D-CD32-4342-8A4B-C5A328CAE0B8}" destId="{932603A7-1501-404D-9B0A-3DA9CFA770AF}" srcOrd="1" destOrd="0" presId="urn:microsoft.com/office/officeart/2008/layout/HorizontalMultiLevelHierarchy"/>
    <dgm:cxn modelId="{06735C82-583E-478A-BF18-1B145416458C}" srcId="{56F8053A-59C7-477F-8899-5304355E8F82}" destId="{3A34053D-DBB2-443A-873D-EDBFF57B2C04}" srcOrd="0" destOrd="0" parTransId="{179294BE-F450-47FC-B98F-1F15783FCD4F}" sibTransId="{E25B0355-5DAB-4E6C-BA85-CB5EA85F8FCD}"/>
    <dgm:cxn modelId="{4EF8EFD7-2233-43C5-8F91-941EBAA930C1}" type="presOf" srcId="{56F8053A-59C7-477F-8899-5304355E8F82}" destId="{F5188BEF-1BB6-43F1-8BC2-3534A3602C91}" srcOrd="0" destOrd="0" presId="urn:microsoft.com/office/officeart/2008/layout/HorizontalMultiLevelHierarchy"/>
    <dgm:cxn modelId="{13F5A2FC-ABEE-4B73-92FF-A787352C96F7}" type="presOf" srcId="{FAC1634F-C7A8-465B-A8FA-2741570FCDD9}" destId="{03195EEB-259E-45A3-90D4-910177840872}" srcOrd="0" destOrd="0" presId="urn:microsoft.com/office/officeart/2008/layout/HorizontalMultiLevelHierarchy"/>
    <dgm:cxn modelId="{38C52262-054D-4E9B-A143-69358FFA15D7}" type="presOf" srcId="{DAF73E6D-CD32-4342-8A4B-C5A328CAE0B8}" destId="{8A610B0B-AB22-42EC-853A-74D6D2DCA1C9}" srcOrd="0" destOrd="0" presId="urn:microsoft.com/office/officeart/2008/layout/HorizontalMultiLevelHierarchy"/>
    <dgm:cxn modelId="{AB21403E-E3D8-445C-9EDB-1AF5FB0D8964}" srcId="{3A34053D-DBB2-443A-873D-EDBFF57B2C04}" destId="{4830BB34-8FE8-4511-9120-FE0D421A6C3F}" srcOrd="0" destOrd="0" parTransId="{DAF73E6D-CD32-4342-8A4B-C5A328CAE0B8}" sibTransId="{D21159ED-944A-4FBB-BF53-832525A46830}"/>
    <dgm:cxn modelId="{BCB1A72E-7F8B-4537-8A32-BC35E9A14879}" type="presOf" srcId="{4830BB34-8FE8-4511-9120-FE0D421A6C3F}" destId="{6EE7F88A-B1B0-4A31-A3F9-99D2FACBD9B5}" srcOrd="0" destOrd="0" presId="urn:microsoft.com/office/officeart/2008/layout/HorizontalMultiLevelHierarchy"/>
    <dgm:cxn modelId="{3FA63063-25FF-4885-B0D3-DE736CE3D464}" type="presOf" srcId="{C0C3EF41-6998-4C7D-945F-991705A3A75C}" destId="{EACA2DD8-FDD1-445C-9C64-CDF18053ACF6}" srcOrd="0" destOrd="0" presId="urn:microsoft.com/office/officeart/2008/layout/HorizontalMultiLevelHierarchy"/>
    <dgm:cxn modelId="{F6EC3157-1E6B-44E3-B6D3-001E9CF66C55}" type="presOf" srcId="{3A34053D-DBB2-443A-873D-EDBFF57B2C04}" destId="{35B317D8-9F74-4E02-B765-BFB192437BA8}" srcOrd="0" destOrd="0" presId="urn:microsoft.com/office/officeart/2008/layout/HorizontalMultiLevelHierarchy"/>
    <dgm:cxn modelId="{CCFD925E-AB62-4450-88DC-DA74A030EC36}" type="presOf" srcId="{FAC1634F-C7A8-465B-A8FA-2741570FCDD9}" destId="{FB5F06CE-08BE-415C-9341-A4E59543678E}" srcOrd="1" destOrd="0" presId="urn:microsoft.com/office/officeart/2008/layout/HorizontalMultiLevelHierarchy"/>
    <dgm:cxn modelId="{913739A1-783C-49DA-8355-2FC0F2A0CC1E}" type="presParOf" srcId="{F5188BEF-1BB6-43F1-8BC2-3534A3602C91}" destId="{8A03CAA9-B32B-44BE-87A6-E9C41884E21C}" srcOrd="0" destOrd="0" presId="urn:microsoft.com/office/officeart/2008/layout/HorizontalMultiLevelHierarchy"/>
    <dgm:cxn modelId="{8311C6E2-81B4-40D4-944C-9D8B3640D9A0}" type="presParOf" srcId="{8A03CAA9-B32B-44BE-87A6-E9C41884E21C}" destId="{35B317D8-9F74-4E02-B765-BFB192437BA8}" srcOrd="0" destOrd="0" presId="urn:microsoft.com/office/officeart/2008/layout/HorizontalMultiLevelHierarchy"/>
    <dgm:cxn modelId="{C1C4A983-B9E6-4134-B6EE-5793635294CD}" type="presParOf" srcId="{8A03CAA9-B32B-44BE-87A6-E9C41884E21C}" destId="{D58EC262-86CC-4862-A603-D6A6E54235A3}" srcOrd="1" destOrd="0" presId="urn:microsoft.com/office/officeart/2008/layout/HorizontalMultiLevelHierarchy"/>
    <dgm:cxn modelId="{1975922A-86B7-47E0-A082-BDE9D99F38B9}" type="presParOf" srcId="{D58EC262-86CC-4862-A603-D6A6E54235A3}" destId="{8A610B0B-AB22-42EC-853A-74D6D2DCA1C9}" srcOrd="0" destOrd="0" presId="urn:microsoft.com/office/officeart/2008/layout/HorizontalMultiLevelHierarchy"/>
    <dgm:cxn modelId="{46009EA8-5B79-4F73-9F63-C04ADF7D1A2E}" type="presParOf" srcId="{8A610B0B-AB22-42EC-853A-74D6D2DCA1C9}" destId="{932603A7-1501-404D-9B0A-3DA9CFA770AF}" srcOrd="0" destOrd="0" presId="urn:microsoft.com/office/officeart/2008/layout/HorizontalMultiLevelHierarchy"/>
    <dgm:cxn modelId="{BC80CFD1-67EC-40BB-9CEB-6098D31C215A}" type="presParOf" srcId="{D58EC262-86CC-4862-A603-D6A6E54235A3}" destId="{1555925F-CDF4-45D8-9973-075F42473FDE}" srcOrd="1" destOrd="0" presId="urn:microsoft.com/office/officeart/2008/layout/HorizontalMultiLevelHierarchy"/>
    <dgm:cxn modelId="{7626B521-FA3C-4CB4-B93D-48B7D575634B}" type="presParOf" srcId="{1555925F-CDF4-45D8-9973-075F42473FDE}" destId="{6EE7F88A-B1B0-4A31-A3F9-99D2FACBD9B5}" srcOrd="0" destOrd="0" presId="urn:microsoft.com/office/officeart/2008/layout/HorizontalMultiLevelHierarchy"/>
    <dgm:cxn modelId="{0BEA18B4-7648-4D4F-A44B-33A913977FB4}" type="presParOf" srcId="{1555925F-CDF4-45D8-9973-075F42473FDE}" destId="{DB774E7D-151A-43D1-9ECF-B42B68BFBB76}" srcOrd="1" destOrd="0" presId="urn:microsoft.com/office/officeart/2008/layout/HorizontalMultiLevelHierarchy"/>
    <dgm:cxn modelId="{F33866FA-E8F7-4174-8827-95A0905A31EE}" type="presParOf" srcId="{D58EC262-86CC-4862-A603-D6A6E54235A3}" destId="{03195EEB-259E-45A3-90D4-910177840872}" srcOrd="2" destOrd="0" presId="urn:microsoft.com/office/officeart/2008/layout/HorizontalMultiLevelHierarchy"/>
    <dgm:cxn modelId="{137A5604-5EED-4C5F-AA7F-C0054747B7FF}" type="presParOf" srcId="{03195EEB-259E-45A3-90D4-910177840872}" destId="{FB5F06CE-08BE-415C-9341-A4E59543678E}" srcOrd="0" destOrd="0" presId="urn:microsoft.com/office/officeart/2008/layout/HorizontalMultiLevelHierarchy"/>
    <dgm:cxn modelId="{F94BA8B3-1ACE-4D44-A5F5-19F7A64A9AAB}" type="presParOf" srcId="{D58EC262-86CC-4862-A603-D6A6E54235A3}" destId="{816A4397-BC13-45B0-90F5-DDDF36870FD7}" srcOrd="3" destOrd="0" presId="urn:microsoft.com/office/officeart/2008/layout/HorizontalMultiLevelHierarchy"/>
    <dgm:cxn modelId="{3A97D5BD-B805-4A36-B8A8-251B62E2A70C}" type="presParOf" srcId="{816A4397-BC13-45B0-90F5-DDDF36870FD7}" destId="{EACA2DD8-FDD1-445C-9C64-CDF18053ACF6}" srcOrd="0" destOrd="0" presId="urn:microsoft.com/office/officeart/2008/layout/HorizontalMultiLevelHierarchy"/>
    <dgm:cxn modelId="{FBFAB91A-7497-49B1-B853-6B41561DCB84}" type="presParOf" srcId="{816A4397-BC13-45B0-90F5-DDDF36870FD7}" destId="{88ACFFA5-D6FA-491C-8606-4BCC162C5E4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F8053A-59C7-477F-8899-5304355E8F82}"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MX"/>
        </a:p>
      </dgm:t>
    </dgm:pt>
    <dgm:pt modelId="{B73643DF-80DE-4A79-BAD2-7EC4EE965B86}">
      <dgm:prSet phldrT="[Texto]" custT="1"/>
      <dgm:spPr>
        <a:solidFill>
          <a:schemeClr val="accent1"/>
        </a:solidFill>
      </dgm:spPr>
      <dgm:t>
        <a:bodyPr/>
        <a:lstStyle/>
        <a:p>
          <a:pPr marL="269875" indent="0" algn="just" defTabSz="900113"/>
          <a:r>
            <a:rPr lang="es-MX" sz="1800" b="1" dirty="0" smtClean="0"/>
            <a:t>Revisión y análisis </a:t>
          </a:r>
          <a:r>
            <a:rPr lang="es-MX" sz="1800" dirty="0" smtClean="0"/>
            <a:t>de la misión, visión y objetivos estratégicos de la Entidad, </a:t>
          </a:r>
          <a:r>
            <a:rPr lang="es-MX" sz="1800" b="1" dirty="0" smtClean="0"/>
            <a:t>identificando</a:t>
          </a:r>
          <a:r>
            <a:rPr lang="es-MX" sz="1800" dirty="0" smtClean="0"/>
            <a:t> las competencias y/o capacidades para la implementación de las </a:t>
          </a:r>
          <a:r>
            <a:rPr lang="es-MX" sz="1800" b="1" dirty="0" smtClean="0"/>
            <a:t>reglas de valoración de mérito para el ingreso y movilidad</a:t>
          </a:r>
          <a:r>
            <a:rPr lang="es-MX" sz="1800" dirty="0" smtClean="0"/>
            <a:t> del personal de mandos medios y superiores que labora en la Entidad</a:t>
          </a:r>
          <a:endParaRPr lang="es-MX" sz="1800" dirty="0"/>
        </a:p>
      </dgm:t>
    </dgm:pt>
    <dgm:pt modelId="{98EBBFDB-A7CE-4BFE-92F4-EBE678215014}" type="parTrans" cxnId="{A56464DD-3116-4002-BD28-F377E4E6BC9A}">
      <dgm:prSet/>
      <dgm:spPr/>
      <dgm:t>
        <a:bodyPr/>
        <a:lstStyle/>
        <a:p>
          <a:endParaRPr lang="es-MX"/>
        </a:p>
      </dgm:t>
    </dgm:pt>
    <dgm:pt modelId="{2144B2AD-E9B5-47FE-B64C-13E696B06278}" type="sibTrans" cxnId="{A56464DD-3116-4002-BD28-F377E4E6BC9A}">
      <dgm:prSet/>
      <dgm:spPr/>
      <dgm:t>
        <a:bodyPr/>
        <a:lstStyle/>
        <a:p>
          <a:endParaRPr lang="es-MX"/>
        </a:p>
      </dgm:t>
    </dgm:pt>
    <dgm:pt modelId="{4830BB34-8FE8-4511-9120-FE0D421A6C3F}">
      <dgm:prSet custT="1"/>
      <dgm:spPr>
        <a:solidFill>
          <a:schemeClr val="accent1"/>
        </a:solidFill>
      </dgm:spPr>
      <dgm:t>
        <a:bodyPr/>
        <a:lstStyle/>
        <a:p>
          <a:pPr marL="269875" indent="0" algn="just" defTabSz="895350"/>
          <a:r>
            <a:rPr lang="es-MX" sz="1800" b="1" dirty="0" smtClean="0"/>
            <a:t>La gestión de recursos humanos se encuentra basada en competencias</a:t>
          </a:r>
          <a:r>
            <a:rPr lang="es-MX" sz="1800" dirty="0" smtClean="0"/>
            <a:t>, las cuales se identifican para cada puesto en los Manuales de Perfiles de Puesto establecido. La selección y contratación se realiza con base en el perfil de cada puesto, el cual considera las competencias necesarias. Así mismo, anualmente se evalúan las competencias de cada persona como parte de la evaluación del desempeño</a:t>
          </a:r>
        </a:p>
      </dgm:t>
    </dgm:pt>
    <dgm:pt modelId="{DAF73E6D-CD32-4342-8A4B-C5A328CAE0B8}" type="parTrans" cxnId="{AB21403E-E3D8-445C-9EDB-1AF5FB0D8964}">
      <dgm:prSet/>
      <dgm:spPr/>
      <dgm:t>
        <a:bodyPr/>
        <a:lstStyle/>
        <a:p>
          <a:endParaRPr lang="es-MX"/>
        </a:p>
      </dgm:t>
    </dgm:pt>
    <dgm:pt modelId="{D21159ED-944A-4FBB-BF53-832525A46830}" type="sibTrans" cxnId="{AB21403E-E3D8-445C-9EDB-1AF5FB0D8964}">
      <dgm:prSet/>
      <dgm:spPr/>
      <dgm:t>
        <a:bodyPr/>
        <a:lstStyle/>
        <a:p>
          <a:endParaRPr lang="es-MX"/>
        </a:p>
      </dgm:t>
    </dgm:pt>
    <dgm:pt modelId="{3A34053D-DBB2-443A-873D-EDBFF57B2C04}">
      <dgm:prSet phldrT="[Texto]" custT="1"/>
      <dgm:spPr>
        <a:blipFill rotWithShape="0">
          <a:blip xmlns:r="http://schemas.openxmlformats.org/officeDocument/2006/relationships" r:embed="rId1"/>
          <a:stretch>
            <a:fillRect/>
          </a:stretch>
        </a:blipFill>
      </dgm:spPr>
      <dgm:t>
        <a:bodyPr/>
        <a:lstStyle/>
        <a:p>
          <a:r>
            <a:rPr lang="es-MX" sz="800" dirty="0" smtClean="0"/>
            <a:t>E</a:t>
          </a:r>
          <a:endParaRPr lang="es-MX" sz="800" dirty="0"/>
        </a:p>
      </dgm:t>
    </dgm:pt>
    <dgm:pt modelId="{E25B0355-5DAB-4E6C-BA85-CB5EA85F8FCD}" type="sibTrans" cxnId="{06735C82-583E-478A-BF18-1B145416458C}">
      <dgm:prSet/>
      <dgm:spPr/>
      <dgm:t>
        <a:bodyPr/>
        <a:lstStyle/>
        <a:p>
          <a:endParaRPr lang="es-MX"/>
        </a:p>
      </dgm:t>
    </dgm:pt>
    <dgm:pt modelId="{179294BE-F450-47FC-B98F-1F15783FCD4F}" type="parTrans" cxnId="{06735C82-583E-478A-BF18-1B145416458C}">
      <dgm:prSet/>
      <dgm:spPr/>
      <dgm:t>
        <a:bodyPr/>
        <a:lstStyle/>
        <a:p>
          <a:endParaRPr lang="es-MX"/>
        </a:p>
      </dgm:t>
    </dgm:pt>
    <dgm:pt modelId="{F5188BEF-1BB6-43F1-8BC2-3534A3602C91}" type="pres">
      <dgm:prSet presAssocID="{56F8053A-59C7-477F-8899-5304355E8F82}" presName="Name0" presStyleCnt="0">
        <dgm:presLayoutVars>
          <dgm:chPref val="1"/>
          <dgm:dir/>
          <dgm:animOne val="branch"/>
          <dgm:animLvl val="lvl"/>
          <dgm:resizeHandles val="exact"/>
        </dgm:presLayoutVars>
      </dgm:prSet>
      <dgm:spPr/>
      <dgm:t>
        <a:bodyPr/>
        <a:lstStyle/>
        <a:p>
          <a:endParaRPr lang="es-MX"/>
        </a:p>
      </dgm:t>
    </dgm:pt>
    <dgm:pt modelId="{8A03CAA9-B32B-44BE-87A6-E9C41884E21C}" type="pres">
      <dgm:prSet presAssocID="{3A34053D-DBB2-443A-873D-EDBFF57B2C04}" presName="root1" presStyleCnt="0"/>
      <dgm:spPr/>
    </dgm:pt>
    <dgm:pt modelId="{35B317D8-9F74-4E02-B765-BFB192437BA8}" type="pres">
      <dgm:prSet presAssocID="{3A34053D-DBB2-443A-873D-EDBFF57B2C04}" presName="LevelOneTextNode" presStyleLbl="node0" presStyleIdx="0" presStyleCnt="1" custAng="5400000" custScaleX="214596" custScaleY="43936" custLinFactNeighborY="-2655">
        <dgm:presLayoutVars>
          <dgm:chPref val="3"/>
        </dgm:presLayoutVars>
      </dgm:prSet>
      <dgm:spPr/>
      <dgm:t>
        <a:bodyPr/>
        <a:lstStyle/>
        <a:p>
          <a:endParaRPr lang="es-MX"/>
        </a:p>
      </dgm:t>
    </dgm:pt>
    <dgm:pt modelId="{D58EC262-86CC-4862-A603-D6A6E54235A3}" type="pres">
      <dgm:prSet presAssocID="{3A34053D-DBB2-443A-873D-EDBFF57B2C04}" presName="level2hierChild" presStyleCnt="0"/>
      <dgm:spPr/>
    </dgm:pt>
    <dgm:pt modelId="{2FB28D6B-24CD-4F95-BA8A-69F4D5C84A4E}" type="pres">
      <dgm:prSet presAssocID="{98EBBFDB-A7CE-4BFE-92F4-EBE678215014}" presName="conn2-1" presStyleLbl="parChTrans1D2" presStyleIdx="0" presStyleCnt="2"/>
      <dgm:spPr/>
      <dgm:t>
        <a:bodyPr/>
        <a:lstStyle/>
        <a:p>
          <a:endParaRPr lang="es-MX"/>
        </a:p>
      </dgm:t>
    </dgm:pt>
    <dgm:pt modelId="{9549562D-F752-4CB4-B176-70FC39E92B8F}" type="pres">
      <dgm:prSet presAssocID="{98EBBFDB-A7CE-4BFE-92F4-EBE678215014}" presName="connTx" presStyleLbl="parChTrans1D2" presStyleIdx="0" presStyleCnt="2"/>
      <dgm:spPr/>
      <dgm:t>
        <a:bodyPr/>
        <a:lstStyle/>
        <a:p>
          <a:endParaRPr lang="es-MX"/>
        </a:p>
      </dgm:t>
    </dgm:pt>
    <dgm:pt modelId="{8891C101-B40A-4FB0-BE52-56F3E47157B0}" type="pres">
      <dgm:prSet presAssocID="{B73643DF-80DE-4A79-BAD2-7EC4EE965B86}" presName="root2" presStyleCnt="0"/>
      <dgm:spPr/>
    </dgm:pt>
    <dgm:pt modelId="{3CCF57CF-050E-4170-A0CC-DCC18EC7A574}" type="pres">
      <dgm:prSet presAssocID="{B73643DF-80DE-4A79-BAD2-7EC4EE965B86}" presName="LevelTwoTextNode" presStyleLbl="node2" presStyleIdx="0" presStyleCnt="2" custScaleX="211739" custScaleY="145923">
        <dgm:presLayoutVars>
          <dgm:chPref val="3"/>
        </dgm:presLayoutVars>
      </dgm:prSet>
      <dgm:spPr/>
      <dgm:t>
        <a:bodyPr/>
        <a:lstStyle/>
        <a:p>
          <a:endParaRPr lang="es-MX"/>
        </a:p>
      </dgm:t>
    </dgm:pt>
    <dgm:pt modelId="{7FA57E49-11D9-4424-91BC-AB09A1C20FE0}" type="pres">
      <dgm:prSet presAssocID="{B73643DF-80DE-4A79-BAD2-7EC4EE965B86}" presName="level3hierChild" presStyleCnt="0"/>
      <dgm:spPr/>
    </dgm:pt>
    <dgm:pt modelId="{8A610B0B-AB22-42EC-853A-74D6D2DCA1C9}" type="pres">
      <dgm:prSet presAssocID="{DAF73E6D-CD32-4342-8A4B-C5A328CAE0B8}" presName="conn2-1" presStyleLbl="parChTrans1D2" presStyleIdx="1" presStyleCnt="2"/>
      <dgm:spPr/>
      <dgm:t>
        <a:bodyPr/>
        <a:lstStyle/>
        <a:p>
          <a:endParaRPr lang="es-MX"/>
        </a:p>
      </dgm:t>
    </dgm:pt>
    <dgm:pt modelId="{932603A7-1501-404D-9B0A-3DA9CFA770AF}" type="pres">
      <dgm:prSet presAssocID="{DAF73E6D-CD32-4342-8A4B-C5A328CAE0B8}" presName="connTx" presStyleLbl="parChTrans1D2" presStyleIdx="1" presStyleCnt="2"/>
      <dgm:spPr/>
      <dgm:t>
        <a:bodyPr/>
        <a:lstStyle/>
        <a:p>
          <a:endParaRPr lang="es-MX"/>
        </a:p>
      </dgm:t>
    </dgm:pt>
    <dgm:pt modelId="{1555925F-CDF4-45D8-9973-075F42473FDE}" type="pres">
      <dgm:prSet presAssocID="{4830BB34-8FE8-4511-9120-FE0D421A6C3F}" presName="root2" presStyleCnt="0"/>
      <dgm:spPr/>
    </dgm:pt>
    <dgm:pt modelId="{6EE7F88A-B1B0-4A31-A3F9-99D2FACBD9B5}" type="pres">
      <dgm:prSet presAssocID="{4830BB34-8FE8-4511-9120-FE0D421A6C3F}" presName="LevelTwoTextNode" presStyleLbl="node2" presStyleIdx="1" presStyleCnt="2" custScaleX="210509" custScaleY="208029">
        <dgm:presLayoutVars>
          <dgm:chPref val="3"/>
        </dgm:presLayoutVars>
      </dgm:prSet>
      <dgm:spPr/>
      <dgm:t>
        <a:bodyPr/>
        <a:lstStyle/>
        <a:p>
          <a:endParaRPr lang="es-MX"/>
        </a:p>
      </dgm:t>
    </dgm:pt>
    <dgm:pt modelId="{DB774E7D-151A-43D1-9ECF-B42B68BFBB76}" type="pres">
      <dgm:prSet presAssocID="{4830BB34-8FE8-4511-9120-FE0D421A6C3F}" presName="level3hierChild" presStyleCnt="0"/>
      <dgm:spPr/>
    </dgm:pt>
  </dgm:ptLst>
  <dgm:cxnLst>
    <dgm:cxn modelId="{6A5B681F-DCC3-4B77-A438-FB9778997C99}" type="presOf" srcId="{98EBBFDB-A7CE-4BFE-92F4-EBE678215014}" destId="{2FB28D6B-24CD-4F95-BA8A-69F4D5C84A4E}" srcOrd="0" destOrd="0" presId="urn:microsoft.com/office/officeart/2008/layout/HorizontalMultiLevelHierarchy"/>
    <dgm:cxn modelId="{06735C82-583E-478A-BF18-1B145416458C}" srcId="{56F8053A-59C7-477F-8899-5304355E8F82}" destId="{3A34053D-DBB2-443A-873D-EDBFF57B2C04}" srcOrd="0" destOrd="0" parTransId="{179294BE-F450-47FC-B98F-1F15783FCD4F}" sibTransId="{E25B0355-5DAB-4E6C-BA85-CB5EA85F8FCD}"/>
    <dgm:cxn modelId="{602099FB-EAF2-4FF0-B735-618895FEDA38}" type="presOf" srcId="{DAF73E6D-CD32-4342-8A4B-C5A328CAE0B8}" destId="{8A610B0B-AB22-42EC-853A-74D6D2DCA1C9}" srcOrd="0" destOrd="0" presId="urn:microsoft.com/office/officeart/2008/layout/HorizontalMultiLevelHierarchy"/>
    <dgm:cxn modelId="{0B84355E-5432-4E8E-A93F-8CC1141E14A2}" type="presOf" srcId="{3A34053D-DBB2-443A-873D-EDBFF57B2C04}" destId="{35B317D8-9F74-4E02-B765-BFB192437BA8}" srcOrd="0" destOrd="0" presId="urn:microsoft.com/office/officeart/2008/layout/HorizontalMultiLevelHierarchy"/>
    <dgm:cxn modelId="{E6A67714-3692-4ED0-B351-3A5069F17813}" type="presOf" srcId="{B73643DF-80DE-4A79-BAD2-7EC4EE965B86}" destId="{3CCF57CF-050E-4170-A0CC-DCC18EC7A574}" srcOrd="0" destOrd="0" presId="urn:microsoft.com/office/officeart/2008/layout/HorizontalMultiLevelHierarchy"/>
    <dgm:cxn modelId="{A56464DD-3116-4002-BD28-F377E4E6BC9A}" srcId="{3A34053D-DBB2-443A-873D-EDBFF57B2C04}" destId="{B73643DF-80DE-4A79-BAD2-7EC4EE965B86}" srcOrd="0" destOrd="0" parTransId="{98EBBFDB-A7CE-4BFE-92F4-EBE678215014}" sibTransId="{2144B2AD-E9B5-47FE-B64C-13E696B06278}"/>
    <dgm:cxn modelId="{D64231BC-7AF9-4707-8F63-087CC01BE4C8}" type="presOf" srcId="{56F8053A-59C7-477F-8899-5304355E8F82}" destId="{F5188BEF-1BB6-43F1-8BC2-3534A3602C91}" srcOrd="0" destOrd="0" presId="urn:microsoft.com/office/officeart/2008/layout/HorizontalMultiLevelHierarchy"/>
    <dgm:cxn modelId="{F59A0E86-CE2F-4102-9119-BB6E91B6C064}" type="presOf" srcId="{98EBBFDB-A7CE-4BFE-92F4-EBE678215014}" destId="{9549562D-F752-4CB4-B176-70FC39E92B8F}" srcOrd="1" destOrd="0" presId="urn:microsoft.com/office/officeart/2008/layout/HorizontalMultiLevelHierarchy"/>
    <dgm:cxn modelId="{9E66D1B8-26AC-4CD3-9C29-ECAAAF7069AC}" type="presOf" srcId="{4830BB34-8FE8-4511-9120-FE0D421A6C3F}" destId="{6EE7F88A-B1B0-4A31-A3F9-99D2FACBD9B5}" srcOrd="0" destOrd="0" presId="urn:microsoft.com/office/officeart/2008/layout/HorizontalMultiLevelHierarchy"/>
    <dgm:cxn modelId="{AB21403E-E3D8-445C-9EDB-1AF5FB0D8964}" srcId="{3A34053D-DBB2-443A-873D-EDBFF57B2C04}" destId="{4830BB34-8FE8-4511-9120-FE0D421A6C3F}" srcOrd="1" destOrd="0" parTransId="{DAF73E6D-CD32-4342-8A4B-C5A328CAE0B8}" sibTransId="{D21159ED-944A-4FBB-BF53-832525A46830}"/>
    <dgm:cxn modelId="{BAE28FA7-8C3E-495B-AFF0-26955A173E2C}" type="presOf" srcId="{DAF73E6D-CD32-4342-8A4B-C5A328CAE0B8}" destId="{932603A7-1501-404D-9B0A-3DA9CFA770AF}" srcOrd="1" destOrd="0" presId="urn:microsoft.com/office/officeart/2008/layout/HorizontalMultiLevelHierarchy"/>
    <dgm:cxn modelId="{925BCD63-D7B1-4605-853F-D5CA625A8C66}" type="presParOf" srcId="{F5188BEF-1BB6-43F1-8BC2-3534A3602C91}" destId="{8A03CAA9-B32B-44BE-87A6-E9C41884E21C}" srcOrd="0" destOrd="0" presId="urn:microsoft.com/office/officeart/2008/layout/HorizontalMultiLevelHierarchy"/>
    <dgm:cxn modelId="{BA83B3A6-F1AD-4F44-A0EE-EA1740DA7BAA}" type="presParOf" srcId="{8A03CAA9-B32B-44BE-87A6-E9C41884E21C}" destId="{35B317D8-9F74-4E02-B765-BFB192437BA8}" srcOrd="0" destOrd="0" presId="urn:microsoft.com/office/officeart/2008/layout/HorizontalMultiLevelHierarchy"/>
    <dgm:cxn modelId="{A930E434-CB04-495C-9015-C5155BEE310A}" type="presParOf" srcId="{8A03CAA9-B32B-44BE-87A6-E9C41884E21C}" destId="{D58EC262-86CC-4862-A603-D6A6E54235A3}" srcOrd="1" destOrd="0" presId="urn:microsoft.com/office/officeart/2008/layout/HorizontalMultiLevelHierarchy"/>
    <dgm:cxn modelId="{42BEE221-C187-4F02-9FC4-3744539EF093}" type="presParOf" srcId="{D58EC262-86CC-4862-A603-D6A6E54235A3}" destId="{2FB28D6B-24CD-4F95-BA8A-69F4D5C84A4E}" srcOrd="0" destOrd="0" presId="urn:microsoft.com/office/officeart/2008/layout/HorizontalMultiLevelHierarchy"/>
    <dgm:cxn modelId="{FD224FDE-8367-4319-8100-E7A0156A0D72}" type="presParOf" srcId="{2FB28D6B-24CD-4F95-BA8A-69F4D5C84A4E}" destId="{9549562D-F752-4CB4-B176-70FC39E92B8F}" srcOrd="0" destOrd="0" presId="urn:microsoft.com/office/officeart/2008/layout/HorizontalMultiLevelHierarchy"/>
    <dgm:cxn modelId="{36028D13-927B-4E01-A521-8FD1DE9C287E}" type="presParOf" srcId="{D58EC262-86CC-4862-A603-D6A6E54235A3}" destId="{8891C101-B40A-4FB0-BE52-56F3E47157B0}" srcOrd="1" destOrd="0" presId="urn:microsoft.com/office/officeart/2008/layout/HorizontalMultiLevelHierarchy"/>
    <dgm:cxn modelId="{8B7001EB-9B45-4D9D-9D90-417E6BC2B249}" type="presParOf" srcId="{8891C101-B40A-4FB0-BE52-56F3E47157B0}" destId="{3CCF57CF-050E-4170-A0CC-DCC18EC7A574}" srcOrd="0" destOrd="0" presId="urn:microsoft.com/office/officeart/2008/layout/HorizontalMultiLevelHierarchy"/>
    <dgm:cxn modelId="{4EBB3B8A-3F7C-436B-9D8B-FA9DB5FA8D33}" type="presParOf" srcId="{8891C101-B40A-4FB0-BE52-56F3E47157B0}" destId="{7FA57E49-11D9-4424-91BC-AB09A1C20FE0}" srcOrd="1" destOrd="0" presId="urn:microsoft.com/office/officeart/2008/layout/HorizontalMultiLevelHierarchy"/>
    <dgm:cxn modelId="{A05A2200-E305-445C-BFBC-D9DE74BE0F9E}" type="presParOf" srcId="{D58EC262-86CC-4862-A603-D6A6E54235A3}" destId="{8A610B0B-AB22-42EC-853A-74D6D2DCA1C9}" srcOrd="2" destOrd="0" presId="urn:microsoft.com/office/officeart/2008/layout/HorizontalMultiLevelHierarchy"/>
    <dgm:cxn modelId="{E69C810E-8058-4FFD-88C1-63A45342F767}" type="presParOf" srcId="{8A610B0B-AB22-42EC-853A-74D6D2DCA1C9}" destId="{932603A7-1501-404D-9B0A-3DA9CFA770AF}" srcOrd="0" destOrd="0" presId="urn:microsoft.com/office/officeart/2008/layout/HorizontalMultiLevelHierarchy"/>
    <dgm:cxn modelId="{A48B7E09-F643-4FA2-947E-B52F9C2900C3}" type="presParOf" srcId="{D58EC262-86CC-4862-A603-D6A6E54235A3}" destId="{1555925F-CDF4-45D8-9973-075F42473FDE}" srcOrd="3" destOrd="0" presId="urn:microsoft.com/office/officeart/2008/layout/HorizontalMultiLevelHierarchy"/>
    <dgm:cxn modelId="{A6822C38-8C59-4A9C-AA23-35CD717A22BD}" type="presParOf" srcId="{1555925F-CDF4-45D8-9973-075F42473FDE}" destId="{6EE7F88A-B1B0-4A31-A3F9-99D2FACBD9B5}" srcOrd="0" destOrd="0" presId="urn:microsoft.com/office/officeart/2008/layout/HorizontalMultiLevelHierarchy"/>
    <dgm:cxn modelId="{8B187CE3-0E41-4DAC-9849-32B3390E6E3E}" type="presParOf" srcId="{1555925F-CDF4-45D8-9973-075F42473FDE}" destId="{DB774E7D-151A-43D1-9ECF-B42B68BFBB7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73CE60-5754-4DEA-B5F4-248751D7D5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085D312-D3A0-481A-BE4F-93817CC154E6}">
      <dgm:prSet/>
      <dgm:spPr/>
      <dgm:t>
        <a:bodyPr/>
        <a:lstStyle/>
        <a:p>
          <a:pPr rtl="0"/>
          <a:r>
            <a:rPr lang="es-MX" b="1" dirty="0" smtClean="0"/>
            <a:t>ARTÍCULO X: OBJETO</a:t>
          </a:r>
          <a:endParaRPr lang="es-MX" dirty="0"/>
        </a:p>
      </dgm:t>
    </dgm:pt>
    <dgm:pt modelId="{38CAD7D9-2452-4053-AE0A-A75EB7957CBD}" type="parTrans" cxnId="{1F9CC9E3-F7EA-41F6-8C78-BA7EA0BE9637}">
      <dgm:prSet/>
      <dgm:spPr/>
      <dgm:t>
        <a:bodyPr/>
        <a:lstStyle/>
        <a:p>
          <a:endParaRPr lang="es-MX"/>
        </a:p>
      </dgm:t>
    </dgm:pt>
    <dgm:pt modelId="{3F9B265D-6F4F-4CE7-BFA3-9670A5550AEA}" type="sibTrans" cxnId="{1F9CC9E3-F7EA-41F6-8C78-BA7EA0BE9637}">
      <dgm:prSet/>
      <dgm:spPr/>
      <dgm:t>
        <a:bodyPr/>
        <a:lstStyle/>
        <a:p>
          <a:endParaRPr lang="es-MX"/>
        </a:p>
      </dgm:t>
    </dgm:pt>
    <dgm:pt modelId="{EB3444E1-2366-43F4-8C43-D0225D6831B8}">
      <dgm:prSet/>
      <dgm:spPr/>
      <dgm:t>
        <a:bodyPr/>
        <a:lstStyle/>
        <a:p>
          <a:pPr algn="just" rtl="0"/>
          <a:r>
            <a:rPr lang="es-MX" dirty="0" smtClean="0"/>
            <a:t>El objeto del presente CONVENIO DE COOPERACIÓN TÉCNICA Y/O INTERCAMBIO DE SERVIDORES PÚBLICOS (en adelante denominado “CONVENIO”), es promover la cooperación entre “LAS PARTES” con el propósito de intercambiar conocimientos y experiencias y, en su caso, recursos humanos, para fortalecer y modernizar la Profesionalización de los Servidores Públicos, principalmente en las áreas de [desarrollo, capacitación, formación, evaluación, etc.]</a:t>
          </a:r>
          <a:endParaRPr lang="es-MX" dirty="0"/>
        </a:p>
      </dgm:t>
    </dgm:pt>
    <dgm:pt modelId="{380DE3EC-2E42-493E-9E55-F010E1481891}" type="parTrans" cxnId="{E6174EFA-85E6-499F-89A0-C8654F321956}">
      <dgm:prSet/>
      <dgm:spPr/>
      <dgm:t>
        <a:bodyPr/>
        <a:lstStyle/>
        <a:p>
          <a:endParaRPr lang="es-MX"/>
        </a:p>
      </dgm:t>
    </dgm:pt>
    <dgm:pt modelId="{4CA2BCEF-6574-4C1E-9C47-106BD4BE888C}" type="sibTrans" cxnId="{E6174EFA-85E6-499F-89A0-C8654F321956}">
      <dgm:prSet/>
      <dgm:spPr/>
      <dgm:t>
        <a:bodyPr/>
        <a:lstStyle/>
        <a:p>
          <a:endParaRPr lang="es-MX"/>
        </a:p>
      </dgm:t>
    </dgm:pt>
    <dgm:pt modelId="{57E44291-5B33-4479-9AD9-E8A03AE8FBC5}" type="pres">
      <dgm:prSet presAssocID="{DD73CE60-5754-4DEA-B5F4-248751D7D5D1}" presName="linear" presStyleCnt="0">
        <dgm:presLayoutVars>
          <dgm:animLvl val="lvl"/>
          <dgm:resizeHandles val="exact"/>
        </dgm:presLayoutVars>
      </dgm:prSet>
      <dgm:spPr/>
      <dgm:t>
        <a:bodyPr/>
        <a:lstStyle/>
        <a:p>
          <a:endParaRPr lang="es-MX"/>
        </a:p>
      </dgm:t>
    </dgm:pt>
    <dgm:pt modelId="{0C3C2834-7742-419C-BC40-DF1DEF33229E}" type="pres">
      <dgm:prSet presAssocID="{0085D312-D3A0-481A-BE4F-93817CC154E6}" presName="parentText" presStyleLbl="node1" presStyleIdx="0" presStyleCnt="2" custScaleY="26149">
        <dgm:presLayoutVars>
          <dgm:chMax val="0"/>
          <dgm:bulletEnabled val="1"/>
        </dgm:presLayoutVars>
      </dgm:prSet>
      <dgm:spPr/>
      <dgm:t>
        <a:bodyPr/>
        <a:lstStyle/>
        <a:p>
          <a:endParaRPr lang="es-MX"/>
        </a:p>
      </dgm:t>
    </dgm:pt>
    <dgm:pt modelId="{4825D458-487E-4A2A-B9E1-1F8BC04CE7C3}" type="pres">
      <dgm:prSet presAssocID="{3F9B265D-6F4F-4CE7-BFA3-9670A5550AEA}" presName="spacer" presStyleCnt="0"/>
      <dgm:spPr/>
    </dgm:pt>
    <dgm:pt modelId="{E8339C87-B005-4CC3-A429-6B1D737FD0FA}" type="pres">
      <dgm:prSet presAssocID="{EB3444E1-2366-43F4-8C43-D0225D6831B8}" presName="parentText" presStyleLbl="node1" presStyleIdx="1" presStyleCnt="2">
        <dgm:presLayoutVars>
          <dgm:chMax val="0"/>
          <dgm:bulletEnabled val="1"/>
        </dgm:presLayoutVars>
      </dgm:prSet>
      <dgm:spPr/>
      <dgm:t>
        <a:bodyPr/>
        <a:lstStyle/>
        <a:p>
          <a:endParaRPr lang="es-MX"/>
        </a:p>
      </dgm:t>
    </dgm:pt>
  </dgm:ptLst>
  <dgm:cxnLst>
    <dgm:cxn modelId="{CA4EFDB8-6DA3-41B3-A722-C4DC470A976A}" type="presOf" srcId="{0085D312-D3A0-481A-BE4F-93817CC154E6}" destId="{0C3C2834-7742-419C-BC40-DF1DEF33229E}" srcOrd="0" destOrd="0" presId="urn:microsoft.com/office/officeart/2005/8/layout/vList2"/>
    <dgm:cxn modelId="{1F9CC9E3-F7EA-41F6-8C78-BA7EA0BE9637}" srcId="{DD73CE60-5754-4DEA-B5F4-248751D7D5D1}" destId="{0085D312-D3A0-481A-BE4F-93817CC154E6}" srcOrd="0" destOrd="0" parTransId="{38CAD7D9-2452-4053-AE0A-A75EB7957CBD}" sibTransId="{3F9B265D-6F4F-4CE7-BFA3-9670A5550AEA}"/>
    <dgm:cxn modelId="{3F90923E-C9F8-42F7-B0B4-30510FCD7937}" type="presOf" srcId="{EB3444E1-2366-43F4-8C43-D0225D6831B8}" destId="{E8339C87-B005-4CC3-A429-6B1D737FD0FA}" srcOrd="0" destOrd="0" presId="urn:microsoft.com/office/officeart/2005/8/layout/vList2"/>
    <dgm:cxn modelId="{0995D125-4DE5-4D20-9D28-20180FFD0B78}" type="presOf" srcId="{DD73CE60-5754-4DEA-B5F4-248751D7D5D1}" destId="{57E44291-5B33-4479-9AD9-E8A03AE8FBC5}" srcOrd="0" destOrd="0" presId="urn:microsoft.com/office/officeart/2005/8/layout/vList2"/>
    <dgm:cxn modelId="{E6174EFA-85E6-499F-89A0-C8654F321956}" srcId="{DD73CE60-5754-4DEA-B5F4-248751D7D5D1}" destId="{EB3444E1-2366-43F4-8C43-D0225D6831B8}" srcOrd="1" destOrd="0" parTransId="{380DE3EC-2E42-493E-9E55-F010E1481891}" sibTransId="{4CA2BCEF-6574-4C1E-9C47-106BD4BE888C}"/>
    <dgm:cxn modelId="{459EC482-2299-49B0-8C1F-0A7D1F8ECA79}" type="presParOf" srcId="{57E44291-5B33-4479-9AD9-E8A03AE8FBC5}" destId="{0C3C2834-7742-419C-BC40-DF1DEF33229E}" srcOrd="0" destOrd="0" presId="urn:microsoft.com/office/officeart/2005/8/layout/vList2"/>
    <dgm:cxn modelId="{2D873BFE-1039-486C-AC6D-858C56A22CC9}" type="presParOf" srcId="{57E44291-5B33-4479-9AD9-E8A03AE8FBC5}" destId="{4825D458-487E-4A2A-B9E1-1F8BC04CE7C3}" srcOrd="1" destOrd="0" presId="urn:microsoft.com/office/officeart/2005/8/layout/vList2"/>
    <dgm:cxn modelId="{766A4C62-9219-457C-ACFC-EE50F38A55CF}" type="presParOf" srcId="{57E44291-5B33-4479-9AD9-E8A03AE8FBC5}" destId="{E8339C87-B005-4CC3-A429-6B1D737FD0F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28607C-A388-4D26-BFAA-029D0743DED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MX"/>
        </a:p>
      </dgm:t>
    </dgm:pt>
    <dgm:pt modelId="{BF6C67DF-A85A-41A5-B27B-434E0BDD86BB}">
      <dgm:prSet/>
      <dgm:spPr/>
      <dgm:t>
        <a:bodyPr/>
        <a:lstStyle/>
        <a:p>
          <a:pPr rtl="0"/>
          <a:r>
            <a:rPr lang="es-MX" b="1" dirty="0" smtClean="0"/>
            <a:t>ARTÍCULO X: COMPROMISOS DE “LAS PARTES”</a:t>
          </a:r>
          <a:endParaRPr lang="es-MX" dirty="0"/>
        </a:p>
      </dgm:t>
    </dgm:pt>
    <dgm:pt modelId="{77582639-6772-4562-A5E5-A55A6710673D}" type="parTrans" cxnId="{2B82D715-8302-47C5-86EB-55D953A35FDA}">
      <dgm:prSet/>
      <dgm:spPr/>
      <dgm:t>
        <a:bodyPr/>
        <a:lstStyle/>
        <a:p>
          <a:endParaRPr lang="es-MX"/>
        </a:p>
      </dgm:t>
    </dgm:pt>
    <dgm:pt modelId="{09FDB0BE-DA3C-4C33-B2B0-85B334E9F64F}" type="sibTrans" cxnId="{2B82D715-8302-47C5-86EB-55D953A35FDA}">
      <dgm:prSet/>
      <dgm:spPr/>
      <dgm:t>
        <a:bodyPr/>
        <a:lstStyle/>
        <a:p>
          <a:endParaRPr lang="es-MX"/>
        </a:p>
      </dgm:t>
    </dgm:pt>
    <dgm:pt modelId="{FB8083B0-313E-4FCA-8DF5-68E431421E25}">
      <dgm:prSet custT="1"/>
      <dgm:spPr/>
      <dgm:t>
        <a:bodyPr/>
        <a:lstStyle/>
        <a:p>
          <a:pPr algn="just" rtl="0"/>
          <a:r>
            <a:rPr lang="es-MX" sz="1800" dirty="0" smtClean="0"/>
            <a:t>“LAS PARTES”, conforme a sus respectivas atribuciones, fomentarán la cooperación en la materia objeto de este “CONVENIO”, de acuerdo a las siguientes actividades:</a:t>
          </a:r>
          <a:endParaRPr lang="es-MX" sz="1800" dirty="0"/>
        </a:p>
      </dgm:t>
    </dgm:pt>
    <dgm:pt modelId="{6324BFDD-6D20-460D-A600-7126F4254526}" type="parTrans" cxnId="{68B266AA-FA1B-42BE-8995-68F927C4B220}">
      <dgm:prSet/>
      <dgm:spPr/>
      <dgm:t>
        <a:bodyPr/>
        <a:lstStyle/>
        <a:p>
          <a:endParaRPr lang="es-MX"/>
        </a:p>
      </dgm:t>
    </dgm:pt>
    <dgm:pt modelId="{B0E1F1AC-9A69-418D-B288-B53BB0323C4B}" type="sibTrans" cxnId="{68B266AA-FA1B-42BE-8995-68F927C4B220}">
      <dgm:prSet/>
      <dgm:spPr/>
      <dgm:t>
        <a:bodyPr/>
        <a:lstStyle/>
        <a:p>
          <a:endParaRPr lang="es-MX"/>
        </a:p>
      </dgm:t>
    </dgm:pt>
    <dgm:pt modelId="{7FAD5CB8-BE90-4537-85CF-70C13B910BB5}">
      <dgm:prSet custT="1"/>
      <dgm:spPr/>
      <dgm:t>
        <a:bodyPr/>
        <a:lstStyle/>
        <a:p>
          <a:pPr algn="just" rtl="0"/>
          <a:r>
            <a:rPr lang="es-MX" sz="1800" dirty="0" smtClean="0"/>
            <a:t>Intercambio de conocimiento en materia de profesionalización y desarrollo de los recursos humanos.</a:t>
          </a:r>
          <a:endParaRPr lang="es-MX" sz="1800" dirty="0"/>
        </a:p>
      </dgm:t>
    </dgm:pt>
    <dgm:pt modelId="{11D485F0-ED5D-4C44-8BDB-0DB1DD5C7786}" type="parTrans" cxnId="{C684283A-BC0A-42C8-ABE9-21BF224D4BE5}">
      <dgm:prSet/>
      <dgm:spPr/>
      <dgm:t>
        <a:bodyPr/>
        <a:lstStyle/>
        <a:p>
          <a:endParaRPr lang="es-MX"/>
        </a:p>
      </dgm:t>
    </dgm:pt>
    <dgm:pt modelId="{5BC53AEB-B328-4F43-80F9-4B4E884745FE}" type="sibTrans" cxnId="{C684283A-BC0A-42C8-ABE9-21BF224D4BE5}">
      <dgm:prSet/>
      <dgm:spPr/>
      <dgm:t>
        <a:bodyPr/>
        <a:lstStyle/>
        <a:p>
          <a:endParaRPr lang="es-MX"/>
        </a:p>
      </dgm:t>
    </dgm:pt>
    <dgm:pt modelId="{03EFBC81-2EA9-469D-9102-7ED408B9C65B}">
      <dgm:prSet custT="1"/>
      <dgm:spPr/>
      <dgm:t>
        <a:bodyPr/>
        <a:lstStyle/>
        <a:p>
          <a:pPr algn="just" rtl="0"/>
          <a:r>
            <a:rPr lang="es-MX" sz="1800" dirty="0" smtClean="0"/>
            <a:t>Cursos de corta duración y personalizados dirigidos a servidores públicos para los cuales se emitirán certificados de formación avalados por “LAS PARTES”.</a:t>
          </a:r>
          <a:endParaRPr lang="es-MX" sz="1800" dirty="0"/>
        </a:p>
      </dgm:t>
    </dgm:pt>
    <dgm:pt modelId="{AFACD372-D19D-4985-8BE1-597EEA4F960F}" type="parTrans" cxnId="{B4058908-E058-44CD-A4D3-930D1A62059F}">
      <dgm:prSet/>
      <dgm:spPr/>
      <dgm:t>
        <a:bodyPr/>
        <a:lstStyle/>
        <a:p>
          <a:endParaRPr lang="es-MX"/>
        </a:p>
      </dgm:t>
    </dgm:pt>
    <dgm:pt modelId="{C0539A43-EA4C-4DDB-A780-08C9C8EC917E}" type="sibTrans" cxnId="{B4058908-E058-44CD-A4D3-930D1A62059F}">
      <dgm:prSet/>
      <dgm:spPr/>
      <dgm:t>
        <a:bodyPr/>
        <a:lstStyle/>
        <a:p>
          <a:endParaRPr lang="es-MX"/>
        </a:p>
      </dgm:t>
    </dgm:pt>
    <dgm:pt modelId="{43FF119A-CFF5-47FE-8618-DB040A4FBF1C}">
      <dgm:prSet custT="1"/>
      <dgm:spPr/>
      <dgm:t>
        <a:bodyPr/>
        <a:lstStyle/>
        <a:p>
          <a:pPr algn="just" rtl="0"/>
          <a:r>
            <a:rPr lang="es-MX" sz="1800" dirty="0" smtClean="0"/>
            <a:t>Realización de misiones técnicas integradas por delegaciones de servidores públicos a solicitud de “LAS PARTES” con el fin de intercambiar experiencias en las materias de administración pública, profesionalización, formación continua, desarrollo de competencias profesionales e investigación desarrolladas en dichas materias.</a:t>
          </a:r>
          <a:endParaRPr lang="es-MX" sz="1800" dirty="0"/>
        </a:p>
      </dgm:t>
    </dgm:pt>
    <dgm:pt modelId="{FFF8BB46-8622-4938-B41B-5B3E901BD81E}" type="parTrans" cxnId="{F2607D07-EBE7-4FCE-A76D-EED22619850D}">
      <dgm:prSet/>
      <dgm:spPr/>
      <dgm:t>
        <a:bodyPr/>
        <a:lstStyle/>
        <a:p>
          <a:endParaRPr lang="es-MX"/>
        </a:p>
      </dgm:t>
    </dgm:pt>
    <dgm:pt modelId="{F16240EA-8CED-4F56-9A35-4CBF9506026B}" type="sibTrans" cxnId="{F2607D07-EBE7-4FCE-A76D-EED22619850D}">
      <dgm:prSet/>
      <dgm:spPr/>
      <dgm:t>
        <a:bodyPr/>
        <a:lstStyle/>
        <a:p>
          <a:endParaRPr lang="es-MX"/>
        </a:p>
      </dgm:t>
    </dgm:pt>
    <dgm:pt modelId="{A1C52C26-CFA2-4A23-BB17-F2F68AD270BC}">
      <dgm:prSet custT="1"/>
      <dgm:spPr/>
      <dgm:t>
        <a:bodyPr/>
        <a:lstStyle/>
        <a:p>
          <a:pPr algn="just" rtl="0"/>
          <a:r>
            <a:rPr lang="es-MX" sz="1800" dirty="0" smtClean="0"/>
            <a:t>Realización conjunta de eventos diversos, tales como congresos, seminarios, conferencias, videoconferencias, ente otros, sobre temas de interés común.</a:t>
          </a:r>
          <a:endParaRPr lang="es-MX" sz="1800" dirty="0"/>
        </a:p>
      </dgm:t>
    </dgm:pt>
    <dgm:pt modelId="{A48BF973-3976-4D7F-BAAE-448158F160B6}" type="parTrans" cxnId="{1B8589C0-AF3C-4BA2-9436-641CA509D3CB}">
      <dgm:prSet/>
      <dgm:spPr/>
      <dgm:t>
        <a:bodyPr/>
        <a:lstStyle/>
        <a:p>
          <a:endParaRPr lang="es-MX"/>
        </a:p>
      </dgm:t>
    </dgm:pt>
    <dgm:pt modelId="{B90B8113-403B-4DAE-90C9-2A8133DC07EB}" type="sibTrans" cxnId="{1B8589C0-AF3C-4BA2-9436-641CA509D3CB}">
      <dgm:prSet/>
      <dgm:spPr/>
      <dgm:t>
        <a:bodyPr/>
        <a:lstStyle/>
        <a:p>
          <a:endParaRPr lang="es-MX"/>
        </a:p>
      </dgm:t>
    </dgm:pt>
    <dgm:pt modelId="{AF23C247-0D28-446A-9981-22A4A54E6F92}">
      <dgm:prSet custT="1"/>
      <dgm:spPr/>
      <dgm:t>
        <a:bodyPr/>
        <a:lstStyle/>
        <a:p>
          <a:pPr algn="just" rtl="0"/>
          <a:r>
            <a:rPr lang="es-MX" sz="1800" dirty="0" smtClean="0"/>
            <a:t>Intercambio de servidores públicos de [CONTRAPARTE 1] y de [CONTRAPARTE 2] como participantes en cursos específicos o actividades de capacitación o formación profesional que se impartan por parte de alguna de “LAS PARTES”.</a:t>
          </a:r>
          <a:endParaRPr lang="es-MX" sz="1800" dirty="0"/>
        </a:p>
      </dgm:t>
    </dgm:pt>
    <dgm:pt modelId="{3CE35988-C3D2-4612-A213-0F03B82E48D9}" type="parTrans" cxnId="{B8FCFC9F-87F0-44F2-A925-379B1EEDC551}">
      <dgm:prSet/>
      <dgm:spPr/>
      <dgm:t>
        <a:bodyPr/>
        <a:lstStyle/>
        <a:p>
          <a:endParaRPr lang="es-MX"/>
        </a:p>
      </dgm:t>
    </dgm:pt>
    <dgm:pt modelId="{90928167-9F85-4F0E-ABB7-3C42F36CADF1}" type="sibTrans" cxnId="{B8FCFC9F-87F0-44F2-A925-379B1EEDC551}">
      <dgm:prSet/>
      <dgm:spPr/>
      <dgm:t>
        <a:bodyPr/>
        <a:lstStyle/>
        <a:p>
          <a:endParaRPr lang="es-MX"/>
        </a:p>
      </dgm:t>
    </dgm:pt>
    <dgm:pt modelId="{200850FC-D9D3-4484-A744-C4BABB79B193}" type="pres">
      <dgm:prSet presAssocID="{5528607C-A388-4D26-BFAA-029D0743DEDB}" presName="Name0" presStyleCnt="0">
        <dgm:presLayoutVars>
          <dgm:dir/>
          <dgm:animLvl val="lvl"/>
          <dgm:resizeHandles val="exact"/>
        </dgm:presLayoutVars>
      </dgm:prSet>
      <dgm:spPr/>
      <dgm:t>
        <a:bodyPr/>
        <a:lstStyle/>
        <a:p>
          <a:endParaRPr lang="es-MX"/>
        </a:p>
      </dgm:t>
    </dgm:pt>
    <dgm:pt modelId="{9AFDD03C-B9F4-48AF-B03A-9F9BC36D9CE4}" type="pres">
      <dgm:prSet presAssocID="{BF6C67DF-A85A-41A5-B27B-434E0BDD86BB}" presName="linNode" presStyleCnt="0"/>
      <dgm:spPr/>
    </dgm:pt>
    <dgm:pt modelId="{2B6C1F94-F6E2-4128-BD85-ADCC32572820}" type="pres">
      <dgm:prSet presAssocID="{BF6C67DF-A85A-41A5-B27B-434E0BDD86BB}" presName="parentText" presStyleLbl="node1" presStyleIdx="0" presStyleCnt="1" custScaleX="96552" custLinFactNeighborX="-6394" custLinFactNeighborY="-942">
        <dgm:presLayoutVars>
          <dgm:chMax val="1"/>
          <dgm:bulletEnabled val="1"/>
        </dgm:presLayoutVars>
      </dgm:prSet>
      <dgm:spPr/>
      <dgm:t>
        <a:bodyPr/>
        <a:lstStyle/>
        <a:p>
          <a:endParaRPr lang="es-MX"/>
        </a:p>
      </dgm:t>
    </dgm:pt>
    <dgm:pt modelId="{AF7AE8A4-8777-4F73-BF2A-40F46BEF9C6E}" type="pres">
      <dgm:prSet presAssocID="{BF6C67DF-A85A-41A5-B27B-434E0BDD86BB}" presName="descendantText" presStyleLbl="alignAccFollowNode1" presStyleIdx="0" presStyleCnt="1" custScaleX="225326" custScaleY="115455">
        <dgm:presLayoutVars>
          <dgm:bulletEnabled val="1"/>
        </dgm:presLayoutVars>
      </dgm:prSet>
      <dgm:spPr/>
      <dgm:t>
        <a:bodyPr/>
        <a:lstStyle/>
        <a:p>
          <a:endParaRPr lang="es-MX"/>
        </a:p>
      </dgm:t>
    </dgm:pt>
  </dgm:ptLst>
  <dgm:cxnLst>
    <dgm:cxn modelId="{3F36A47C-A849-4F79-A505-09F4F732D32B}" type="presOf" srcId="{FB8083B0-313E-4FCA-8DF5-68E431421E25}" destId="{AF7AE8A4-8777-4F73-BF2A-40F46BEF9C6E}" srcOrd="0" destOrd="0" presId="urn:microsoft.com/office/officeart/2005/8/layout/vList5"/>
    <dgm:cxn modelId="{B4058908-E058-44CD-A4D3-930D1A62059F}" srcId="{BF6C67DF-A85A-41A5-B27B-434E0BDD86BB}" destId="{03EFBC81-2EA9-469D-9102-7ED408B9C65B}" srcOrd="2" destOrd="0" parTransId="{AFACD372-D19D-4985-8BE1-597EEA4F960F}" sibTransId="{C0539A43-EA4C-4DDB-A780-08C9C8EC917E}"/>
    <dgm:cxn modelId="{B8FCFC9F-87F0-44F2-A925-379B1EEDC551}" srcId="{BF6C67DF-A85A-41A5-B27B-434E0BDD86BB}" destId="{AF23C247-0D28-446A-9981-22A4A54E6F92}" srcOrd="5" destOrd="0" parTransId="{3CE35988-C3D2-4612-A213-0F03B82E48D9}" sibTransId="{90928167-9F85-4F0E-ABB7-3C42F36CADF1}"/>
    <dgm:cxn modelId="{B1FCFD2B-59DD-45A6-802C-1A6464FBE92B}" type="presOf" srcId="{03EFBC81-2EA9-469D-9102-7ED408B9C65B}" destId="{AF7AE8A4-8777-4F73-BF2A-40F46BEF9C6E}" srcOrd="0" destOrd="2" presId="urn:microsoft.com/office/officeart/2005/8/layout/vList5"/>
    <dgm:cxn modelId="{6B249006-978D-4A6C-8D6E-8F149EABD189}" type="presOf" srcId="{5528607C-A388-4D26-BFAA-029D0743DEDB}" destId="{200850FC-D9D3-4484-A744-C4BABB79B193}" srcOrd="0" destOrd="0" presId="urn:microsoft.com/office/officeart/2005/8/layout/vList5"/>
    <dgm:cxn modelId="{1F8E8F21-770C-4986-9D32-DDF1AB8DE0BC}" type="presOf" srcId="{7FAD5CB8-BE90-4537-85CF-70C13B910BB5}" destId="{AF7AE8A4-8777-4F73-BF2A-40F46BEF9C6E}" srcOrd="0" destOrd="1" presId="urn:microsoft.com/office/officeart/2005/8/layout/vList5"/>
    <dgm:cxn modelId="{1B8589C0-AF3C-4BA2-9436-641CA509D3CB}" srcId="{BF6C67DF-A85A-41A5-B27B-434E0BDD86BB}" destId="{A1C52C26-CFA2-4A23-BB17-F2F68AD270BC}" srcOrd="4" destOrd="0" parTransId="{A48BF973-3976-4D7F-BAAE-448158F160B6}" sibTransId="{B90B8113-403B-4DAE-90C9-2A8133DC07EB}"/>
    <dgm:cxn modelId="{F2607D07-EBE7-4FCE-A76D-EED22619850D}" srcId="{BF6C67DF-A85A-41A5-B27B-434E0BDD86BB}" destId="{43FF119A-CFF5-47FE-8618-DB040A4FBF1C}" srcOrd="3" destOrd="0" parTransId="{FFF8BB46-8622-4938-B41B-5B3E901BD81E}" sibTransId="{F16240EA-8CED-4F56-9A35-4CBF9506026B}"/>
    <dgm:cxn modelId="{25837CF0-5574-4E69-B387-3338017B1012}" type="presOf" srcId="{BF6C67DF-A85A-41A5-B27B-434E0BDD86BB}" destId="{2B6C1F94-F6E2-4128-BD85-ADCC32572820}" srcOrd="0" destOrd="0" presId="urn:microsoft.com/office/officeart/2005/8/layout/vList5"/>
    <dgm:cxn modelId="{2B82D715-8302-47C5-86EB-55D953A35FDA}" srcId="{5528607C-A388-4D26-BFAA-029D0743DEDB}" destId="{BF6C67DF-A85A-41A5-B27B-434E0BDD86BB}" srcOrd="0" destOrd="0" parTransId="{77582639-6772-4562-A5E5-A55A6710673D}" sibTransId="{09FDB0BE-DA3C-4C33-B2B0-85B334E9F64F}"/>
    <dgm:cxn modelId="{D2F03178-A9CE-4911-A90A-05BE598F81A6}" type="presOf" srcId="{A1C52C26-CFA2-4A23-BB17-F2F68AD270BC}" destId="{AF7AE8A4-8777-4F73-BF2A-40F46BEF9C6E}" srcOrd="0" destOrd="4" presId="urn:microsoft.com/office/officeart/2005/8/layout/vList5"/>
    <dgm:cxn modelId="{80F61A10-1B1C-4082-9EEB-832383F8EF70}" type="presOf" srcId="{AF23C247-0D28-446A-9981-22A4A54E6F92}" destId="{AF7AE8A4-8777-4F73-BF2A-40F46BEF9C6E}" srcOrd="0" destOrd="5" presId="urn:microsoft.com/office/officeart/2005/8/layout/vList5"/>
    <dgm:cxn modelId="{C684283A-BC0A-42C8-ABE9-21BF224D4BE5}" srcId="{BF6C67DF-A85A-41A5-B27B-434E0BDD86BB}" destId="{7FAD5CB8-BE90-4537-85CF-70C13B910BB5}" srcOrd="1" destOrd="0" parTransId="{11D485F0-ED5D-4C44-8BDB-0DB1DD5C7786}" sibTransId="{5BC53AEB-B328-4F43-80F9-4B4E884745FE}"/>
    <dgm:cxn modelId="{68B266AA-FA1B-42BE-8995-68F927C4B220}" srcId="{BF6C67DF-A85A-41A5-B27B-434E0BDD86BB}" destId="{FB8083B0-313E-4FCA-8DF5-68E431421E25}" srcOrd="0" destOrd="0" parTransId="{6324BFDD-6D20-460D-A600-7126F4254526}" sibTransId="{B0E1F1AC-9A69-418D-B288-B53BB0323C4B}"/>
    <dgm:cxn modelId="{84890851-E772-401E-9BCC-2251C3B9F53E}" type="presOf" srcId="{43FF119A-CFF5-47FE-8618-DB040A4FBF1C}" destId="{AF7AE8A4-8777-4F73-BF2A-40F46BEF9C6E}" srcOrd="0" destOrd="3" presId="urn:microsoft.com/office/officeart/2005/8/layout/vList5"/>
    <dgm:cxn modelId="{C21A09FD-08EF-4827-9A56-751E14611C2B}" type="presParOf" srcId="{200850FC-D9D3-4484-A744-C4BABB79B193}" destId="{9AFDD03C-B9F4-48AF-B03A-9F9BC36D9CE4}" srcOrd="0" destOrd="0" presId="urn:microsoft.com/office/officeart/2005/8/layout/vList5"/>
    <dgm:cxn modelId="{65219890-3359-433A-943E-943B3752C1FC}" type="presParOf" srcId="{9AFDD03C-B9F4-48AF-B03A-9F9BC36D9CE4}" destId="{2B6C1F94-F6E2-4128-BD85-ADCC32572820}" srcOrd="0" destOrd="0" presId="urn:microsoft.com/office/officeart/2005/8/layout/vList5"/>
    <dgm:cxn modelId="{2DAD1759-B5BC-43A8-AE07-BDC90FAFCA55}" type="presParOf" srcId="{9AFDD03C-B9F4-48AF-B03A-9F9BC36D9CE4}" destId="{AF7AE8A4-8777-4F73-BF2A-40F46BEF9C6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28607C-A388-4D26-BFAA-029D0743DED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MX"/>
        </a:p>
      </dgm:t>
    </dgm:pt>
    <dgm:pt modelId="{BF6C67DF-A85A-41A5-B27B-434E0BDD86BB}">
      <dgm:prSet/>
      <dgm:spPr/>
      <dgm:t>
        <a:bodyPr/>
        <a:lstStyle/>
        <a:p>
          <a:pPr rtl="0"/>
          <a:r>
            <a:rPr lang="es-MX" b="1" smtClean="0"/>
            <a:t>ARTÍCULO X: COMPROMISOS DE “LAS PARTES”</a:t>
          </a:r>
          <a:endParaRPr lang="es-MX"/>
        </a:p>
      </dgm:t>
    </dgm:pt>
    <dgm:pt modelId="{77582639-6772-4562-A5E5-A55A6710673D}" type="parTrans" cxnId="{2B82D715-8302-47C5-86EB-55D953A35FDA}">
      <dgm:prSet/>
      <dgm:spPr/>
      <dgm:t>
        <a:bodyPr/>
        <a:lstStyle/>
        <a:p>
          <a:endParaRPr lang="es-MX"/>
        </a:p>
      </dgm:t>
    </dgm:pt>
    <dgm:pt modelId="{09FDB0BE-DA3C-4C33-B2B0-85B334E9F64F}" type="sibTrans" cxnId="{2B82D715-8302-47C5-86EB-55D953A35FDA}">
      <dgm:prSet/>
      <dgm:spPr/>
      <dgm:t>
        <a:bodyPr/>
        <a:lstStyle/>
        <a:p>
          <a:endParaRPr lang="es-MX"/>
        </a:p>
      </dgm:t>
    </dgm:pt>
    <dgm:pt modelId="{FB8083B0-313E-4FCA-8DF5-68E431421E25}">
      <dgm:prSet custT="1"/>
      <dgm:spPr/>
      <dgm:t>
        <a:bodyPr/>
        <a:lstStyle/>
        <a:p>
          <a:pPr algn="just" rtl="0"/>
          <a:endParaRPr lang="es-MX" sz="1800" dirty="0"/>
        </a:p>
      </dgm:t>
    </dgm:pt>
    <dgm:pt modelId="{6324BFDD-6D20-460D-A600-7126F4254526}" type="parTrans" cxnId="{68B266AA-FA1B-42BE-8995-68F927C4B220}">
      <dgm:prSet/>
      <dgm:spPr/>
      <dgm:t>
        <a:bodyPr/>
        <a:lstStyle/>
        <a:p>
          <a:endParaRPr lang="es-MX"/>
        </a:p>
      </dgm:t>
    </dgm:pt>
    <dgm:pt modelId="{B0E1F1AC-9A69-418D-B288-B53BB0323C4B}" type="sibTrans" cxnId="{68B266AA-FA1B-42BE-8995-68F927C4B220}">
      <dgm:prSet/>
      <dgm:spPr/>
      <dgm:t>
        <a:bodyPr/>
        <a:lstStyle/>
        <a:p>
          <a:endParaRPr lang="es-MX"/>
        </a:p>
      </dgm:t>
    </dgm:pt>
    <dgm:pt modelId="{E42E73C1-E44E-49EB-B1ED-888ED19F031A}">
      <dgm:prSet custT="1"/>
      <dgm:spPr/>
      <dgm:t>
        <a:bodyPr/>
        <a:lstStyle/>
        <a:p>
          <a:pPr algn="just" rtl="0"/>
          <a:r>
            <a:rPr lang="es-MX" sz="1800" dirty="0" smtClean="0"/>
            <a:t>Constitución de grupos de trabajo con servidores públicos de “LAS PARTES” para la realización de investigaciones sobre temas de interés común para la producción académica de conocimiento en materia de administración pública, para el intercambio de información y para la elaboración de materiales pedagógicos de interés para “LAS PARTES”.</a:t>
          </a:r>
          <a:endParaRPr lang="es-MX" sz="1800" dirty="0"/>
        </a:p>
      </dgm:t>
    </dgm:pt>
    <dgm:pt modelId="{ADB64C39-474B-4C4D-9D25-9D913B36EF97}" type="parTrans" cxnId="{5B289902-66D2-4173-8E2B-4427A255619E}">
      <dgm:prSet/>
      <dgm:spPr/>
      <dgm:t>
        <a:bodyPr/>
        <a:lstStyle/>
        <a:p>
          <a:endParaRPr lang="es-MX"/>
        </a:p>
      </dgm:t>
    </dgm:pt>
    <dgm:pt modelId="{47A8DEAB-D243-4CED-A593-5B0D6DA3C4FB}" type="sibTrans" cxnId="{5B289902-66D2-4173-8E2B-4427A255619E}">
      <dgm:prSet/>
      <dgm:spPr/>
      <dgm:t>
        <a:bodyPr/>
        <a:lstStyle/>
        <a:p>
          <a:endParaRPr lang="es-MX"/>
        </a:p>
      </dgm:t>
    </dgm:pt>
    <dgm:pt modelId="{EA8E1116-3F54-4315-9A0D-CAA6AFC56E0D}">
      <dgm:prSet custT="1"/>
      <dgm:spPr/>
      <dgm:t>
        <a:bodyPr/>
        <a:lstStyle/>
        <a:p>
          <a:pPr algn="just" rtl="0"/>
          <a:r>
            <a:rPr lang="es-MX" sz="1800" dirty="0" smtClean="0"/>
            <a:t>Intercambio de recursos humanos, de conformidad a la normatividad correspondiente en materia administrativa, presupuestal y laboral aplicable para “LAS PARTES”.</a:t>
          </a:r>
          <a:endParaRPr lang="es-MX" sz="1800" dirty="0"/>
        </a:p>
      </dgm:t>
    </dgm:pt>
    <dgm:pt modelId="{7807A8E7-B797-42A6-976A-90176B645FD5}" type="parTrans" cxnId="{AF70B639-DF77-4BEB-9255-893C26C5D2BA}">
      <dgm:prSet/>
      <dgm:spPr/>
      <dgm:t>
        <a:bodyPr/>
        <a:lstStyle/>
        <a:p>
          <a:endParaRPr lang="es-MX"/>
        </a:p>
      </dgm:t>
    </dgm:pt>
    <dgm:pt modelId="{4A17807C-9D39-4417-AD87-933C88DF5687}" type="sibTrans" cxnId="{AF70B639-DF77-4BEB-9255-893C26C5D2BA}">
      <dgm:prSet/>
      <dgm:spPr/>
      <dgm:t>
        <a:bodyPr/>
        <a:lstStyle/>
        <a:p>
          <a:endParaRPr lang="es-MX"/>
        </a:p>
      </dgm:t>
    </dgm:pt>
    <dgm:pt modelId="{59393229-7081-45D2-A7E6-DA3B968114A3}">
      <dgm:prSet custT="1"/>
      <dgm:spPr/>
      <dgm:t>
        <a:bodyPr/>
        <a:lstStyle/>
        <a:p>
          <a:pPr algn="just" rtl="0"/>
          <a:r>
            <a:rPr lang="es-MX" sz="1800" dirty="0" smtClean="0"/>
            <a:t>Intercambio de información a cargo de “LAS PARTES”, en las materias objeto de este “CONVENIO”.</a:t>
          </a:r>
          <a:endParaRPr lang="es-MX" sz="1800" dirty="0"/>
        </a:p>
      </dgm:t>
    </dgm:pt>
    <dgm:pt modelId="{597653CB-245D-4E19-8662-5B5ACB2F0EDD}" type="parTrans" cxnId="{4415BF3F-02B4-4AA4-952E-59D47C53C3BD}">
      <dgm:prSet/>
      <dgm:spPr/>
      <dgm:t>
        <a:bodyPr/>
        <a:lstStyle/>
        <a:p>
          <a:endParaRPr lang="es-MX"/>
        </a:p>
      </dgm:t>
    </dgm:pt>
    <dgm:pt modelId="{1DC8698B-5D1A-4CC2-9206-9367AF8FF2F3}" type="sibTrans" cxnId="{4415BF3F-02B4-4AA4-952E-59D47C53C3BD}">
      <dgm:prSet/>
      <dgm:spPr/>
      <dgm:t>
        <a:bodyPr/>
        <a:lstStyle/>
        <a:p>
          <a:endParaRPr lang="es-MX"/>
        </a:p>
      </dgm:t>
    </dgm:pt>
    <dgm:pt modelId="{D09ACBA8-C56A-4BAF-B8FF-395004713483}">
      <dgm:prSet custT="1"/>
      <dgm:spPr/>
      <dgm:t>
        <a:bodyPr/>
        <a:lstStyle/>
        <a:p>
          <a:pPr algn="just" rtl="0"/>
          <a:r>
            <a:rPr lang="es-MX" sz="1800" dirty="0" smtClean="0"/>
            <a:t>Realización de otras actividades de interés común para “LAS PARTES” en la medida que éstas sean identificadas.</a:t>
          </a:r>
          <a:endParaRPr lang="es-MX" sz="1800" dirty="0"/>
        </a:p>
      </dgm:t>
    </dgm:pt>
    <dgm:pt modelId="{7F5889EF-BCF2-4AC4-B886-409CF62BD88C}" type="parTrans" cxnId="{227831F1-3D4A-4E49-A944-849C82FB7AF7}">
      <dgm:prSet/>
      <dgm:spPr/>
      <dgm:t>
        <a:bodyPr/>
        <a:lstStyle/>
        <a:p>
          <a:endParaRPr lang="es-MX"/>
        </a:p>
      </dgm:t>
    </dgm:pt>
    <dgm:pt modelId="{E79C90F3-AD97-4525-81F8-83FA0D91208D}" type="sibTrans" cxnId="{227831F1-3D4A-4E49-A944-849C82FB7AF7}">
      <dgm:prSet/>
      <dgm:spPr/>
      <dgm:t>
        <a:bodyPr/>
        <a:lstStyle/>
        <a:p>
          <a:endParaRPr lang="es-MX"/>
        </a:p>
      </dgm:t>
    </dgm:pt>
    <dgm:pt modelId="{200850FC-D9D3-4484-A744-C4BABB79B193}" type="pres">
      <dgm:prSet presAssocID="{5528607C-A388-4D26-BFAA-029D0743DEDB}" presName="Name0" presStyleCnt="0">
        <dgm:presLayoutVars>
          <dgm:dir/>
          <dgm:animLvl val="lvl"/>
          <dgm:resizeHandles val="exact"/>
        </dgm:presLayoutVars>
      </dgm:prSet>
      <dgm:spPr/>
      <dgm:t>
        <a:bodyPr/>
        <a:lstStyle/>
        <a:p>
          <a:endParaRPr lang="es-MX"/>
        </a:p>
      </dgm:t>
    </dgm:pt>
    <dgm:pt modelId="{9AFDD03C-B9F4-48AF-B03A-9F9BC36D9CE4}" type="pres">
      <dgm:prSet presAssocID="{BF6C67DF-A85A-41A5-B27B-434E0BDD86BB}" presName="linNode" presStyleCnt="0"/>
      <dgm:spPr/>
    </dgm:pt>
    <dgm:pt modelId="{2B6C1F94-F6E2-4128-BD85-ADCC32572820}" type="pres">
      <dgm:prSet presAssocID="{BF6C67DF-A85A-41A5-B27B-434E0BDD86BB}" presName="parentText" presStyleLbl="node1" presStyleIdx="0" presStyleCnt="1" custScaleX="96552" custLinFactNeighborX="-6394" custLinFactNeighborY="-942">
        <dgm:presLayoutVars>
          <dgm:chMax val="1"/>
          <dgm:bulletEnabled val="1"/>
        </dgm:presLayoutVars>
      </dgm:prSet>
      <dgm:spPr/>
      <dgm:t>
        <a:bodyPr/>
        <a:lstStyle/>
        <a:p>
          <a:endParaRPr lang="es-MX"/>
        </a:p>
      </dgm:t>
    </dgm:pt>
    <dgm:pt modelId="{AF7AE8A4-8777-4F73-BF2A-40F46BEF9C6E}" type="pres">
      <dgm:prSet presAssocID="{BF6C67DF-A85A-41A5-B27B-434E0BDD86BB}" presName="descendantText" presStyleLbl="alignAccFollowNode1" presStyleIdx="0" presStyleCnt="1" custScaleX="225326" custScaleY="115455">
        <dgm:presLayoutVars>
          <dgm:bulletEnabled val="1"/>
        </dgm:presLayoutVars>
      </dgm:prSet>
      <dgm:spPr/>
      <dgm:t>
        <a:bodyPr/>
        <a:lstStyle/>
        <a:p>
          <a:endParaRPr lang="es-MX"/>
        </a:p>
      </dgm:t>
    </dgm:pt>
  </dgm:ptLst>
  <dgm:cxnLst>
    <dgm:cxn modelId="{828DE974-486F-45A9-8F8E-10169C975D5E}" type="presOf" srcId="{E42E73C1-E44E-49EB-B1ED-888ED19F031A}" destId="{AF7AE8A4-8777-4F73-BF2A-40F46BEF9C6E}" srcOrd="0" destOrd="1" presId="urn:microsoft.com/office/officeart/2005/8/layout/vList5"/>
    <dgm:cxn modelId="{E283426B-C3E9-488A-B329-04FC1D522A95}" type="presOf" srcId="{EA8E1116-3F54-4315-9A0D-CAA6AFC56E0D}" destId="{AF7AE8A4-8777-4F73-BF2A-40F46BEF9C6E}" srcOrd="0" destOrd="2" presId="urn:microsoft.com/office/officeart/2005/8/layout/vList5"/>
    <dgm:cxn modelId="{4415BF3F-02B4-4AA4-952E-59D47C53C3BD}" srcId="{BF6C67DF-A85A-41A5-B27B-434E0BDD86BB}" destId="{59393229-7081-45D2-A7E6-DA3B968114A3}" srcOrd="3" destOrd="0" parTransId="{597653CB-245D-4E19-8662-5B5ACB2F0EDD}" sibTransId="{1DC8698B-5D1A-4CC2-9206-9367AF8FF2F3}"/>
    <dgm:cxn modelId="{2B82D715-8302-47C5-86EB-55D953A35FDA}" srcId="{5528607C-A388-4D26-BFAA-029D0743DEDB}" destId="{BF6C67DF-A85A-41A5-B27B-434E0BDD86BB}" srcOrd="0" destOrd="0" parTransId="{77582639-6772-4562-A5E5-A55A6710673D}" sibTransId="{09FDB0BE-DA3C-4C33-B2B0-85B334E9F64F}"/>
    <dgm:cxn modelId="{8AB67FB5-A1A2-431B-B71E-D7DD6FBC5418}" type="presOf" srcId="{BF6C67DF-A85A-41A5-B27B-434E0BDD86BB}" destId="{2B6C1F94-F6E2-4128-BD85-ADCC32572820}" srcOrd="0" destOrd="0" presId="urn:microsoft.com/office/officeart/2005/8/layout/vList5"/>
    <dgm:cxn modelId="{68B266AA-FA1B-42BE-8995-68F927C4B220}" srcId="{BF6C67DF-A85A-41A5-B27B-434E0BDD86BB}" destId="{FB8083B0-313E-4FCA-8DF5-68E431421E25}" srcOrd="0" destOrd="0" parTransId="{6324BFDD-6D20-460D-A600-7126F4254526}" sibTransId="{B0E1F1AC-9A69-418D-B288-B53BB0323C4B}"/>
    <dgm:cxn modelId="{4E52E50D-43EB-4819-9FC0-21954E12BC0C}" type="presOf" srcId="{59393229-7081-45D2-A7E6-DA3B968114A3}" destId="{AF7AE8A4-8777-4F73-BF2A-40F46BEF9C6E}" srcOrd="0" destOrd="3" presId="urn:microsoft.com/office/officeart/2005/8/layout/vList5"/>
    <dgm:cxn modelId="{FAF62D8A-91CF-4677-AF9E-C8CD85A3D31A}" type="presOf" srcId="{5528607C-A388-4D26-BFAA-029D0743DEDB}" destId="{200850FC-D9D3-4484-A744-C4BABB79B193}" srcOrd="0" destOrd="0" presId="urn:microsoft.com/office/officeart/2005/8/layout/vList5"/>
    <dgm:cxn modelId="{8A42F7E9-F4B0-4BD6-8841-64AA9FA6BF96}" type="presOf" srcId="{FB8083B0-313E-4FCA-8DF5-68E431421E25}" destId="{AF7AE8A4-8777-4F73-BF2A-40F46BEF9C6E}" srcOrd="0" destOrd="0" presId="urn:microsoft.com/office/officeart/2005/8/layout/vList5"/>
    <dgm:cxn modelId="{227831F1-3D4A-4E49-A944-849C82FB7AF7}" srcId="{BF6C67DF-A85A-41A5-B27B-434E0BDD86BB}" destId="{D09ACBA8-C56A-4BAF-B8FF-395004713483}" srcOrd="4" destOrd="0" parTransId="{7F5889EF-BCF2-4AC4-B886-409CF62BD88C}" sibTransId="{E79C90F3-AD97-4525-81F8-83FA0D91208D}"/>
    <dgm:cxn modelId="{346EF976-89A5-440B-A0A5-02F00990CEF9}" type="presOf" srcId="{D09ACBA8-C56A-4BAF-B8FF-395004713483}" destId="{AF7AE8A4-8777-4F73-BF2A-40F46BEF9C6E}" srcOrd="0" destOrd="4" presId="urn:microsoft.com/office/officeart/2005/8/layout/vList5"/>
    <dgm:cxn modelId="{AF70B639-DF77-4BEB-9255-893C26C5D2BA}" srcId="{BF6C67DF-A85A-41A5-B27B-434E0BDD86BB}" destId="{EA8E1116-3F54-4315-9A0D-CAA6AFC56E0D}" srcOrd="2" destOrd="0" parTransId="{7807A8E7-B797-42A6-976A-90176B645FD5}" sibTransId="{4A17807C-9D39-4417-AD87-933C88DF5687}"/>
    <dgm:cxn modelId="{5B289902-66D2-4173-8E2B-4427A255619E}" srcId="{BF6C67DF-A85A-41A5-B27B-434E0BDD86BB}" destId="{E42E73C1-E44E-49EB-B1ED-888ED19F031A}" srcOrd="1" destOrd="0" parTransId="{ADB64C39-474B-4C4D-9D25-9D913B36EF97}" sibTransId="{47A8DEAB-D243-4CED-A593-5B0D6DA3C4FB}"/>
    <dgm:cxn modelId="{3F25C2E8-D41F-495C-A011-7E29E89A11FD}" type="presParOf" srcId="{200850FC-D9D3-4484-A744-C4BABB79B193}" destId="{9AFDD03C-B9F4-48AF-B03A-9F9BC36D9CE4}" srcOrd="0" destOrd="0" presId="urn:microsoft.com/office/officeart/2005/8/layout/vList5"/>
    <dgm:cxn modelId="{20A0AD38-BC7A-473A-9CDC-753BA270E4BC}" type="presParOf" srcId="{9AFDD03C-B9F4-48AF-B03A-9F9BC36D9CE4}" destId="{2B6C1F94-F6E2-4128-BD85-ADCC32572820}" srcOrd="0" destOrd="0" presId="urn:microsoft.com/office/officeart/2005/8/layout/vList5"/>
    <dgm:cxn modelId="{F2654996-E740-472F-8D4D-330B99EE9002}" type="presParOf" srcId="{9AFDD03C-B9F4-48AF-B03A-9F9BC36D9CE4}" destId="{AF7AE8A4-8777-4F73-BF2A-40F46BEF9C6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188673-0FC8-42D8-8E7B-B4FDCA6A643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MX"/>
        </a:p>
      </dgm:t>
    </dgm:pt>
    <dgm:pt modelId="{AC9989D2-E206-405C-9D9D-D19576E5BC10}">
      <dgm:prSet phldrT="[Texto]"/>
      <dgm:spPr>
        <a:solidFill>
          <a:srgbClr val="002060"/>
        </a:solidFill>
      </dgm:spPr>
      <dgm:t>
        <a:bodyPr/>
        <a:lstStyle/>
        <a:p>
          <a:r>
            <a:rPr lang="es-MX" dirty="0" smtClean="0"/>
            <a:t>Acciones de Fortalecimiento (incluyendo las de Desarrollo)</a:t>
          </a:r>
          <a:endParaRPr lang="es-MX" dirty="0"/>
        </a:p>
      </dgm:t>
    </dgm:pt>
    <dgm:pt modelId="{445BF5EC-3546-443E-9B40-22C0FF0136EC}" type="parTrans" cxnId="{FFEC9974-B6BC-44CE-A56E-2F1BB59CE8BD}">
      <dgm:prSet/>
      <dgm:spPr/>
      <dgm:t>
        <a:bodyPr/>
        <a:lstStyle/>
        <a:p>
          <a:endParaRPr lang="es-MX"/>
        </a:p>
      </dgm:t>
    </dgm:pt>
    <dgm:pt modelId="{02240F15-5B1D-4875-92B0-1E8CC4373933}" type="sibTrans" cxnId="{FFEC9974-B6BC-44CE-A56E-2F1BB59CE8BD}">
      <dgm:prSet/>
      <dgm:spPr/>
      <dgm:t>
        <a:bodyPr/>
        <a:lstStyle/>
        <a:p>
          <a:endParaRPr lang="es-MX"/>
        </a:p>
      </dgm:t>
    </dgm:pt>
    <dgm:pt modelId="{8F9EFBE2-8E80-42AC-9CD9-019CE5B2DB1C}">
      <dgm:prSet phldrT="[Texto]"/>
      <dgm:spPr/>
      <dgm:t>
        <a:bodyPr/>
        <a:lstStyle/>
        <a:p>
          <a:pPr algn="just"/>
          <a:r>
            <a:rPr lang="es-MX" dirty="0" smtClean="0"/>
            <a:t>Capacitación para reforzar, complementar y perfeccionar el desempeño de las funciones del puesto</a:t>
          </a:r>
          <a:endParaRPr lang="es-MX" dirty="0"/>
        </a:p>
      </dgm:t>
    </dgm:pt>
    <dgm:pt modelId="{F090A8E2-F18C-4602-892B-9E469F5D9D2D}" type="parTrans" cxnId="{FEF8306C-9B8F-49D8-879D-5DF7EE578103}">
      <dgm:prSet/>
      <dgm:spPr/>
      <dgm:t>
        <a:bodyPr/>
        <a:lstStyle/>
        <a:p>
          <a:endParaRPr lang="es-MX"/>
        </a:p>
      </dgm:t>
    </dgm:pt>
    <dgm:pt modelId="{85CE0537-F646-4778-BF23-5779631ACD72}" type="sibTrans" cxnId="{FEF8306C-9B8F-49D8-879D-5DF7EE578103}">
      <dgm:prSet/>
      <dgm:spPr/>
      <dgm:t>
        <a:bodyPr/>
        <a:lstStyle/>
        <a:p>
          <a:endParaRPr lang="es-MX"/>
        </a:p>
      </dgm:t>
    </dgm:pt>
    <dgm:pt modelId="{6E6FD406-57CD-41FB-B576-A76F2F925F1B}">
      <dgm:prSet phldrT="[Texto]"/>
      <dgm:spPr>
        <a:solidFill>
          <a:srgbClr val="002060"/>
        </a:solidFill>
      </dgm:spPr>
      <dgm:t>
        <a:bodyPr/>
        <a:lstStyle/>
        <a:p>
          <a:r>
            <a:rPr lang="es-MX" dirty="0" smtClean="0"/>
            <a:t>Acciones de Actualización</a:t>
          </a:r>
          <a:endParaRPr lang="es-MX" dirty="0"/>
        </a:p>
      </dgm:t>
    </dgm:pt>
    <dgm:pt modelId="{D668E7B9-410E-46C1-AB5D-D29BFF707165}" type="parTrans" cxnId="{B86F0EEA-F054-4FB6-BFD6-413CD9CA3912}">
      <dgm:prSet/>
      <dgm:spPr/>
      <dgm:t>
        <a:bodyPr/>
        <a:lstStyle/>
        <a:p>
          <a:endParaRPr lang="es-MX"/>
        </a:p>
      </dgm:t>
    </dgm:pt>
    <dgm:pt modelId="{FB799A0C-8962-4C6D-B4F7-196CD146F652}" type="sibTrans" cxnId="{B86F0EEA-F054-4FB6-BFD6-413CD9CA3912}">
      <dgm:prSet/>
      <dgm:spPr/>
      <dgm:t>
        <a:bodyPr/>
        <a:lstStyle/>
        <a:p>
          <a:endParaRPr lang="es-MX"/>
        </a:p>
      </dgm:t>
    </dgm:pt>
    <dgm:pt modelId="{AD0F44CD-3F6E-40CD-AB71-2CD514D9B177}">
      <dgm:prSet phldrT="[Texto]"/>
      <dgm:spPr/>
      <dgm:t>
        <a:bodyPr/>
        <a:lstStyle/>
        <a:p>
          <a:pPr algn="just"/>
          <a:r>
            <a:rPr lang="es-MX" dirty="0" smtClean="0"/>
            <a:t>Tienden a mantener vigentes los conocimientos, habilidades y aptitudes que el desempeño de las funciones del puesto exigen</a:t>
          </a:r>
          <a:endParaRPr lang="es-MX" dirty="0"/>
        </a:p>
      </dgm:t>
    </dgm:pt>
    <dgm:pt modelId="{78AE0AA2-BD38-4CF6-9C85-5CC29FEDBBB0}" type="parTrans" cxnId="{2188CCCC-509C-463C-A22E-908F36BECD3D}">
      <dgm:prSet/>
      <dgm:spPr/>
      <dgm:t>
        <a:bodyPr/>
        <a:lstStyle/>
        <a:p>
          <a:endParaRPr lang="es-MX"/>
        </a:p>
      </dgm:t>
    </dgm:pt>
    <dgm:pt modelId="{1C02C9D8-FA32-49EE-A65D-0E682D3CF8C2}" type="sibTrans" cxnId="{2188CCCC-509C-463C-A22E-908F36BECD3D}">
      <dgm:prSet/>
      <dgm:spPr/>
      <dgm:t>
        <a:bodyPr/>
        <a:lstStyle/>
        <a:p>
          <a:endParaRPr lang="es-MX"/>
        </a:p>
      </dgm:t>
    </dgm:pt>
    <dgm:pt modelId="{041F29C9-0BB3-45F2-A7D6-4D9A75849FE3}">
      <dgm:prSet phldrT="[Texto]"/>
      <dgm:spPr>
        <a:solidFill>
          <a:srgbClr val="002060"/>
        </a:solidFill>
      </dgm:spPr>
      <dgm:t>
        <a:bodyPr/>
        <a:lstStyle/>
        <a:p>
          <a:r>
            <a:rPr lang="es-MX" dirty="0" smtClean="0"/>
            <a:t>Acciones de Certificación</a:t>
          </a:r>
          <a:endParaRPr lang="es-MX" dirty="0"/>
        </a:p>
      </dgm:t>
    </dgm:pt>
    <dgm:pt modelId="{29F5B1BE-DAB4-4EBB-841D-DD980F93A7B4}" type="parTrans" cxnId="{720E28B2-A8B1-4296-B726-22BD8449767A}">
      <dgm:prSet/>
      <dgm:spPr/>
      <dgm:t>
        <a:bodyPr/>
        <a:lstStyle/>
        <a:p>
          <a:endParaRPr lang="es-MX"/>
        </a:p>
      </dgm:t>
    </dgm:pt>
    <dgm:pt modelId="{D7C379A4-2382-4D4A-BB6E-20F839173C7A}" type="sibTrans" cxnId="{720E28B2-A8B1-4296-B726-22BD8449767A}">
      <dgm:prSet/>
      <dgm:spPr/>
      <dgm:t>
        <a:bodyPr/>
        <a:lstStyle/>
        <a:p>
          <a:endParaRPr lang="es-MX"/>
        </a:p>
      </dgm:t>
    </dgm:pt>
    <dgm:pt modelId="{2A559DB0-D8CF-49F4-9EF0-1E2965F19ACC}">
      <dgm:prSet phldrT="[Texto]"/>
      <dgm:spPr/>
      <dgm:t>
        <a:bodyPr/>
        <a:lstStyle/>
        <a:p>
          <a:pPr algn="just"/>
          <a:r>
            <a:rPr lang="es-MX" dirty="0" smtClean="0"/>
            <a:t>Capacitación orientada para certificar las capacidades profesionales para los servidores públicos de carrera que desempeñen puestos sujetos al SPC</a:t>
          </a:r>
          <a:endParaRPr lang="es-MX" dirty="0"/>
        </a:p>
      </dgm:t>
    </dgm:pt>
    <dgm:pt modelId="{56C28558-04C1-4249-AB6A-D6FEB557B098}" type="parTrans" cxnId="{F2EB761D-35F5-448A-BB66-1D5B644D51CA}">
      <dgm:prSet/>
      <dgm:spPr/>
      <dgm:t>
        <a:bodyPr/>
        <a:lstStyle/>
        <a:p>
          <a:endParaRPr lang="es-MX"/>
        </a:p>
      </dgm:t>
    </dgm:pt>
    <dgm:pt modelId="{C2CB16F1-E760-414E-AE56-6834FB4EE68E}" type="sibTrans" cxnId="{F2EB761D-35F5-448A-BB66-1D5B644D51CA}">
      <dgm:prSet/>
      <dgm:spPr/>
      <dgm:t>
        <a:bodyPr/>
        <a:lstStyle/>
        <a:p>
          <a:endParaRPr lang="es-MX"/>
        </a:p>
      </dgm:t>
    </dgm:pt>
    <dgm:pt modelId="{DF154E57-A501-46A5-A8B9-F5DF9A3C19EA}" type="pres">
      <dgm:prSet presAssocID="{42188673-0FC8-42D8-8E7B-B4FDCA6A6430}" presName="Name0" presStyleCnt="0">
        <dgm:presLayoutVars>
          <dgm:dir/>
          <dgm:animLvl val="lvl"/>
          <dgm:resizeHandles val="exact"/>
        </dgm:presLayoutVars>
      </dgm:prSet>
      <dgm:spPr/>
      <dgm:t>
        <a:bodyPr/>
        <a:lstStyle/>
        <a:p>
          <a:endParaRPr lang="es-MX"/>
        </a:p>
      </dgm:t>
    </dgm:pt>
    <dgm:pt modelId="{E0F5563C-BCEB-49D3-BE3F-F00CC386D089}" type="pres">
      <dgm:prSet presAssocID="{AC9989D2-E206-405C-9D9D-D19576E5BC10}" presName="linNode" presStyleCnt="0"/>
      <dgm:spPr/>
    </dgm:pt>
    <dgm:pt modelId="{6083CDF3-1164-4382-81C9-B46D424B94C8}" type="pres">
      <dgm:prSet presAssocID="{AC9989D2-E206-405C-9D9D-D19576E5BC10}" presName="parentText" presStyleLbl="node1" presStyleIdx="0" presStyleCnt="3">
        <dgm:presLayoutVars>
          <dgm:chMax val="1"/>
          <dgm:bulletEnabled val="1"/>
        </dgm:presLayoutVars>
      </dgm:prSet>
      <dgm:spPr/>
      <dgm:t>
        <a:bodyPr/>
        <a:lstStyle/>
        <a:p>
          <a:endParaRPr lang="es-MX"/>
        </a:p>
      </dgm:t>
    </dgm:pt>
    <dgm:pt modelId="{7AF869C9-A3F7-40BC-9F17-1B6AEB5DACBE}" type="pres">
      <dgm:prSet presAssocID="{AC9989D2-E206-405C-9D9D-D19576E5BC10}" presName="descendantText" presStyleLbl="alignAccFollowNode1" presStyleIdx="0" presStyleCnt="3">
        <dgm:presLayoutVars>
          <dgm:bulletEnabled val="1"/>
        </dgm:presLayoutVars>
      </dgm:prSet>
      <dgm:spPr/>
      <dgm:t>
        <a:bodyPr/>
        <a:lstStyle/>
        <a:p>
          <a:endParaRPr lang="es-MX"/>
        </a:p>
      </dgm:t>
    </dgm:pt>
    <dgm:pt modelId="{33FEFE69-19ED-412E-BEDF-7AE003A61111}" type="pres">
      <dgm:prSet presAssocID="{02240F15-5B1D-4875-92B0-1E8CC4373933}" presName="sp" presStyleCnt="0"/>
      <dgm:spPr/>
    </dgm:pt>
    <dgm:pt modelId="{331A5B61-E92F-4A8E-9671-F4A12E556237}" type="pres">
      <dgm:prSet presAssocID="{6E6FD406-57CD-41FB-B576-A76F2F925F1B}" presName="linNode" presStyleCnt="0"/>
      <dgm:spPr/>
    </dgm:pt>
    <dgm:pt modelId="{38AF6FF9-372E-4D0F-B531-93EBDE5F60D0}" type="pres">
      <dgm:prSet presAssocID="{6E6FD406-57CD-41FB-B576-A76F2F925F1B}" presName="parentText" presStyleLbl="node1" presStyleIdx="1" presStyleCnt="3">
        <dgm:presLayoutVars>
          <dgm:chMax val="1"/>
          <dgm:bulletEnabled val="1"/>
        </dgm:presLayoutVars>
      </dgm:prSet>
      <dgm:spPr/>
      <dgm:t>
        <a:bodyPr/>
        <a:lstStyle/>
        <a:p>
          <a:endParaRPr lang="es-MX"/>
        </a:p>
      </dgm:t>
    </dgm:pt>
    <dgm:pt modelId="{A040AD0A-9C59-4524-9D55-B89361D4CE0D}" type="pres">
      <dgm:prSet presAssocID="{6E6FD406-57CD-41FB-B576-A76F2F925F1B}" presName="descendantText" presStyleLbl="alignAccFollowNode1" presStyleIdx="1" presStyleCnt="3" custLinFactNeighborX="69444" custLinFactNeighborY="4156">
        <dgm:presLayoutVars>
          <dgm:bulletEnabled val="1"/>
        </dgm:presLayoutVars>
      </dgm:prSet>
      <dgm:spPr/>
      <dgm:t>
        <a:bodyPr/>
        <a:lstStyle/>
        <a:p>
          <a:endParaRPr lang="es-MX"/>
        </a:p>
      </dgm:t>
    </dgm:pt>
    <dgm:pt modelId="{0FB54036-A7F9-4954-8DD6-CF88D06557FA}" type="pres">
      <dgm:prSet presAssocID="{FB799A0C-8962-4C6D-B4F7-196CD146F652}" presName="sp" presStyleCnt="0"/>
      <dgm:spPr/>
    </dgm:pt>
    <dgm:pt modelId="{C797E111-DA2E-4129-9CE8-D275FE4FFBC9}" type="pres">
      <dgm:prSet presAssocID="{041F29C9-0BB3-45F2-A7D6-4D9A75849FE3}" presName="linNode" presStyleCnt="0"/>
      <dgm:spPr/>
    </dgm:pt>
    <dgm:pt modelId="{58689A04-5C71-49FE-BC3C-22C50F8833A2}" type="pres">
      <dgm:prSet presAssocID="{041F29C9-0BB3-45F2-A7D6-4D9A75849FE3}" presName="parentText" presStyleLbl="node1" presStyleIdx="2" presStyleCnt="3">
        <dgm:presLayoutVars>
          <dgm:chMax val="1"/>
          <dgm:bulletEnabled val="1"/>
        </dgm:presLayoutVars>
      </dgm:prSet>
      <dgm:spPr/>
      <dgm:t>
        <a:bodyPr/>
        <a:lstStyle/>
        <a:p>
          <a:endParaRPr lang="es-MX"/>
        </a:p>
      </dgm:t>
    </dgm:pt>
    <dgm:pt modelId="{A164CA75-E70F-4E8E-8F9F-E56EFFCE2134}" type="pres">
      <dgm:prSet presAssocID="{041F29C9-0BB3-45F2-A7D6-4D9A75849FE3}" presName="descendantText" presStyleLbl="alignAccFollowNode1" presStyleIdx="2" presStyleCnt="3">
        <dgm:presLayoutVars>
          <dgm:bulletEnabled val="1"/>
        </dgm:presLayoutVars>
      </dgm:prSet>
      <dgm:spPr/>
      <dgm:t>
        <a:bodyPr/>
        <a:lstStyle/>
        <a:p>
          <a:endParaRPr lang="es-MX"/>
        </a:p>
      </dgm:t>
    </dgm:pt>
  </dgm:ptLst>
  <dgm:cxnLst>
    <dgm:cxn modelId="{F2EB761D-35F5-448A-BB66-1D5B644D51CA}" srcId="{041F29C9-0BB3-45F2-A7D6-4D9A75849FE3}" destId="{2A559DB0-D8CF-49F4-9EF0-1E2965F19ACC}" srcOrd="0" destOrd="0" parTransId="{56C28558-04C1-4249-AB6A-D6FEB557B098}" sibTransId="{C2CB16F1-E760-414E-AE56-6834FB4EE68E}"/>
    <dgm:cxn modelId="{39D15EC0-F2E3-480C-BE48-41A5DFF25843}" type="presOf" srcId="{8F9EFBE2-8E80-42AC-9CD9-019CE5B2DB1C}" destId="{7AF869C9-A3F7-40BC-9F17-1B6AEB5DACBE}" srcOrd="0" destOrd="0" presId="urn:microsoft.com/office/officeart/2005/8/layout/vList5"/>
    <dgm:cxn modelId="{2188CCCC-509C-463C-A22E-908F36BECD3D}" srcId="{6E6FD406-57CD-41FB-B576-A76F2F925F1B}" destId="{AD0F44CD-3F6E-40CD-AB71-2CD514D9B177}" srcOrd="0" destOrd="0" parTransId="{78AE0AA2-BD38-4CF6-9C85-5CC29FEDBBB0}" sibTransId="{1C02C9D8-FA32-49EE-A65D-0E682D3CF8C2}"/>
    <dgm:cxn modelId="{E17A6EDF-53D4-44C2-B0C4-2E33D8FD55F4}" type="presOf" srcId="{AC9989D2-E206-405C-9D9D-D19576E5BC10}" destId="{6083CDF3-1164-4382-81C9-B46D424B94C8}" srcOrd="0" destOrd="0" presId="urn:microsoft.com/office/officeart/2005/8/layout/vList5"/>
    <dgm:cxn modelId="{FEF8306C-9B8F-49D8-879D-5DF7EE578103}" srcId="{AC9989D2-E206-405C-9D9D-D19576E5BC10}" destId="{8F9EFBE2-8E80-42AC-9CD9-019CE5B2DB1C}" srcOrd="0" destOrd="0" parTransId="{F090A8E2-F18C-4602-892B-9E469F5D9D2D}" sibTransId="{85CE0537-F646-4778-BF23-5779631ACD72}"/>
    <dgm:cxn modelId="{1663F32A-66AF-4C25-A3DC-A4F66F2EAC4B}" type="presOf" srcId="{42188673-0FC8-42D8-8E7B-B4FDCA6A6430}" destId="{DF154E57-A501-46A5-A8B9-F5DF9A3C19EA}" srcOrd="0" destOrd="0" presId="urn:microsoft.com/office/officeart/2005/8/layout/vList5"/>
    <dgm:cxn modelId="{F26BD26D-CF01-4A2B-988C-95B2E62C8389}" type="presOf" srcId="{6E6FD406-57CD-41FB-B576-A76F2F925F1B}" destId="{38AF6FF9-372E-4D0F-B531-93EBDE5F60D0}" srcOrd="0" destOrd="0" presId="urn:microsoft.com/office/officeart/2005/8/layout/vList5"/>
    <dgm:cxn modelId="{ECE11754-0BBA-430F-96DC-D06575FBDC13}" type="presOf" srcId="{2A559DB0-D8CF-49F4-9EF0-1E2965F19ACC}" destId="{A164CA75-E70F-4E8E-8F9F-E56EFFCE2134}" srcOrd="0" destOrd="0" presId="urn:microsoft.com/office/officeart/2005/8/layout/vList5"/>
    <dgm:cxn modelId="{FFEC9974-B6BC-44CE-A56E-2F1BB59CE8BD}" srcId="{42188673-0FC8-42D8-8E7B-B4FDCA6A6430}" destId="{AC9989D2-E206-405C-9D9D-D19576E5BC10}" srcOrd="0" destOrd="0" parTransId="{445BF5EC-3546-443E-9B40-22C0FF0136EC}" sibTransId="{02240F15-5B1D-4875-92B0-1E8CC4373933}"/>
    <dgm:cxn modelId="{1F6B6805-CDB9-4FD1-873B-57FA868D7B90}" type="presOf" srcId="{041F29C9-0BB3-45F2-A7D6-4D9A75849FE3}" destId="{58689A04-5C71-49FE-BC3C-22C50F8833A2}" srcOrd="0" destOrd="0" presId="urn:microsoft.com/office/officeart/2005/8/layout/vList5"/>
    <dgm:cxn modelId="{E6792F7C-DF42-45B2-8B97-DC78528712C7}" type="presOf" srcId="{AD0F44CD-3F6E-40CD-AB71-2CD514D9B177}" destId="{A040AD0A-9C59-4524-9D55-B89361D4CE0D}" srcOrd="0" destOrd="0" presId="urn:microsoft.com/office/officeart/2005/8/layout/vList5"/>
    <dgm:cxn modelId="{B86F0EEA-F054-4FB6-BFD6-413CD9CA3912}" srcId="{42188673-0FC8-42D8-8E7B-B4FDCA6A6430}" destId="{6E6FD406-57CD-41FB-B576-A76F2F925F1B}" srcOrd="1" destOrd="0" parTransId="{D668E7B9-410E-46C1-AB5D-D29BFF707165}" sibTransId="{FB799A0C-8962-4C6D-B4F7-196CD146F652}"/>
    <dgm:cxn modelId="{720E28B2-A8B1-4296-B726-22BD8449767A}" srcId="{42188673-0FC8-42D8-8E7B-B4FDCA6A6430}" destId="{041F29C9-0BB3-45F2-A7D6-4D9A75849FE3}" srcOrd="2" destOrd="0" parTransId="{29F5B1BE-DAB4-4EBB-841D-DD980F93A7B4}" sibTransId="{D7C379A4-2382-4D4A-BB6E-20F839173C7A}"/>
    <dgm:cxn modelId="{ECFCB9E1-C25C-4075-8148-9738CC8E31F2}" type="presParOf" srcId="{DF154E57-A501-46A5-A8B9-F5DF9A3C19EA}" destId="{E0F5563C-BCEB-49D3-BE3F-F00CC386D089}" srcOrd="0" destOrd="0" presId="urn:microsoft.com/office/officeart/2005/8/layout/vList5"/>
    <dgm:cxn modelId="{906B6B4E-6B2B-4DB2-A4D1-87090BBF8462}" type="presParOf" srcId="{E0F5563C-BCEB-49D3-BE3F-F00CC386D089}" destId="{6083CDF3-1164-4382-81C9-B46D424B94C8}" srcOrd="0" destOrd="0" presId="urn:microsoft.com/office/officeart/2005/8/layout/vList5"/>
    <dgm:cxn modelId="{9D8F5947-0311-48E5-88CC-35B17D0566D8}" type="presParOf" srcId="{E0F5563C-BCEB-49D3-BE3F-F00CC386D089}" destId="{7AF869C9-A3F7-40BC-9F17-1B6AEB5DACBE}" srcOrd="1" destOrd="0" presId="urn:microsoft.com/office/officeart/2005/8/layout/vList5"/>
    <dgm:cxn modelId="{76745131-21F0-4403-9A47-A34965F5F825}" type="presParOf" srcId="{DF154E57-A501-46A5-A8B9-F5DF9A3C19EA}" destId="{33FEFE69-19ED-412E-BEDF-7AE003A61111}" srcOrd="1" destOrd="0" presId="urn:microsoft.com/office/officeart/2005/8/layout/vList5"/>
    <dgm:cxn modelId="{12AE130D-1456-4FB0-8C43-71BE430F19CD}" type="presParOf" srcId="{DF154E57-A501-46A5-A8B9-F5DF9A3C19EA}" destId="{331A5B61-E92F-4A8E-9671-F4A12E556237}" srcOrd="2" destOrd="0" presId="urn:microsoft.com/office/officeart/2005/8/layout/vList5"/>
    <dgm:cxn modelId="{125D0BE0-F97B-4ADE-B49B-D6DF0DF592BB}" type="presParOf" srcId="{331A5B61-E92F-4A8E-9671-F4A12E556237}" destId="{38AF6FF9-372E-4D0F-B531-93EBDE5F60D0}" srcOrd="0" destOrd="0" presId="urn:microsoft.com/office/officeart/2005/8/layout/vList5"/>
    <dgm:cxn modelId="{F85D6F19-3670-4E91-9F75-A4F31667189D}" type="presParOf" srcId="{331A5B61-E92F-4A8E-9671-F4A12E556237}" destId="{A040AD0A-9C59-4524-9D55-B89361D4CE0D}" srcOrd="1" destOrd="0" presId="urn:microsoft.com/office/officeart/2005/8/layout/vList5"/>
    <dgm:cxn modelId="{8B40890E-46C5-4024-AE8C-4120F14074C5}" type="presParOf" srcId="{DF154E57-A501-46A5-A8B9-F5DF9A3C19EA}" destId="{0FB54036-A7F9-4954-8DD6-CF88D06557FA}" srcOrd="3" destOrd="0" presId="urn:microsoft.com/office/officeart/2005/8/layout/vList5"/>
    <dgm:cxn modelId="{8F160203-5000-4398-B286-653EA2B3909E}" type="presParOf" srcId="{DF154E57-A501-46A5-A8B9-F5DF9A3C19EA}" destId="{C797E111-DA2E-4129-9CE8-D275FE4FFBC9}" srcOrd="4" destOrd="0" presId="urn:microsoft.com/office/officeart/2005/8/layout/vList5"/>
    <dgm:cxn modelId="{D4719209-AA40-4068-86E9-194DAAA5AE00}" type="presParOf" srcId="{C797E111-DA2E-4129-9CE8-D275FE4FFBC9}" destId="{58689A04-5C71-49FE-BC3C-22C50F8833A2}" srcOrd="0" destOrd="0" presId="urn:microsoft.com/office/officeart/2005/8/layout/vList5"/>
    <dgm:cxn modelId="{463504AE-B7DD-412B-BC69-169A7441B121}" type="presParOf" srcId="{C797E111-DA2E-4129-9CE8-D275FE4FFBC9}" destId="{A164CA75-E70F-4E8E-8F9F-E56EFFCE213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D73CE60-5754-4DEA-B5F4-248751D7D5D1}"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s-MX"/>
        </a:p>
      </dgm:t>
    </dgm:pt>
    <dgm:pt modelId="{0085D312-D3A0-481A-BE4F-93817CC154E6}">
      <dgm:prSet custT="1"/>
      <dgm:spPr/>
      <dgm:t>
        <a:bodyPr/>
        <a:lstStyle/>
        <a:p>
          <a:pPr rtl="0"/>
          <a:r>
            <a:rPr lang="es-MX" sz="2000" b="1" dirty="0" smtClean="0"/>
            <a:t>Reporte 1er Trimestre de 2016 (REPORTE 2015)</a:t>
          </a:r>
          <a:endParaRPr lang="es-MX" sz="2000" dirty="0"/>
        </a:p>
      </dgm:t>
    </dgm:pt>
    <dgm:pt modelId="{38CAD7D9-2452-4053-AE0A-A75EB7957CBD}" type="parTrans" cxnId="{1F9CC9E3-F7EA-41F6-8C78-BA7EA0BE9637}">
      <dgm:prSet/>
      <dgm:spPr/>
      <dgm:t>
        <a:bodyPr/>
        <a:lstStyle/>
        <a:p>
          <a:endParaRPr lang="es-MX"/>
        </a:p>
      </dgm:t>
    </dgm:pt>
    <dgm:pt modelId="{3F9B265D-6F4F-4CE7-BFA3-9670A5550AEA}" type="sibTrans" cxnId="{1F9CC9E3-F7EA-41F6-8C78-BA7EA0BE9637}">
      <dgm:prSet/>
      <dgm:spPr/>
      <dgm:t>
        <a:bodyPr/>
        <a:lstStyle/>
        <a:p>
          <a:endParaRPr lang="es-MX"/>
        </a:p>
      </dgm:t>
    </dgm:pt>
    <dgm:pt modelId="{EB3444E1-2366-43F4-8C43-D0225D6831B8}">
      <dgm:prSet custT="1"/>
      <dgm:spPr/>
      <dgm:t>
        <a:bodyPr/>
        <a:lstStyle/>
        <a:p>
          <a:pPr algn="just" rtl="0"/>
          <a:r>
            <a:rPr lang="es-MX" sz="1800" dirty="0" smtClean="0">
              <a:solidFill>
                <a:schemeClr val="tx1"/>
              </a:solidFill>
            </a:rPr>
            <a:t>Un servidor público de primer nivel de ingreso (Enlace) que se incorpora el 16 de julio de 2015 NO  es sujeto de evaluación del desempeño (hasta que cumpla el año de desempeño en su puesto), pero sí es capacitado, </a:t>
          </a:r>
          <a:r>
            <a:rPr lang="es-MX" sz="1800" b="1" dirty="0" smtClean="0">
              <a:solidFill>
                <a:schemeClr val="accent6">
                  <a:lumMod val="50000"/>
                </a:schemeClr>
              </a:solidFill>
            </a:rPr>
            <a:t>SÍ ES UN SERVIDOR PÚBLICO PROFESIONALIZADO (servidor público 7)</a:t>
          </a:r>
        </a:p>
        <a:p>
          <a:pPr algn="just" rtl="0"/>
          <a:endParaRPr lang="es-MX" sz="1800" dirty="0" smtClean="0">
            <a:solidFill>
              <a:schemeClr val="tx1"/>
            </a:solidFill>
          </a:endParaRPr>
        </a:p>
        <a:p>
          <a:pPr algn="just" rtl="0"/>
          <a:r>
            <a:rPr lang="es-MX" sz="1800" dirty="0" smtClean="0">
              <a:solidFill>
                <a:schemeClr val="tx1"/>
              </a:solidFill>
            </a:rPr>
            <a:t>Un servidor público de rango de Director General Adjunto, de Designación Directa, que ingresó el 1 de marzo de 2014, no fue evaluado en su desempeño anual 2014 ni 2015, y sí fue capacitado, </a:t>
          </a:r>
          <a:r>
            <a:rPr lang="es-MX" sz="1800" b="1" dirty="0" smtClean="0">
              <a:solidFill>
                <a:srgbClr val="C00000"/>
              </a:solidFill>
            </a:rPr>
            <a:t>NO ES UN SERVIDOR PÚBLICO PROFESIONALIZADO (servidor público 3)</a:t>
          </a:r>
        </a:p>
        <a:p>
          <a:pPr algn="just" rtl="0"/>
          <a:endParaRPr lang="es-MX" sz="1800" dirty="0" smtClean="0">
            <a:solidFill>
              <a:schemeClr val="tx1"/>
            </a:solidFill>
          </a:endParaRPr>
        </a:p>
        <a:p>
          <a:pPr algn="just" rtl="0"/>
          <a:r>
            <a:rPr lang="es-MX" sz="1800" dirty="0" smtClean="0">
              <a:solidFill>
                <a:schemeClr val="tx1"/>
              </a:solidFill>
            </a:rPr>
            <a:t>Un servidor público de Gabinete de Apoyo que se incorpora el 16 de enero de 2015 NO  es sujeto de evaluación del desempeño, pero SÍ fue evaluado y es capacitado, NO CUENTA COMO PROFESIONALIZABLE, PERO </a:t>
          </a:r>
          <a:r>
            <a:rPr lang="es-MX" sz="1800" b="1" dirty="0" smtClean="0">
              <a:solidFill>
                <a:schemeClr val="accent6">
                  <a:lumMod val="50000"/>
                </a:schemeClr>
              </a:solidFill>
            </a:rPr>
            <a:t>SÍ COMO UN SERVIDOR PÚBLICO PROFESIONALIZADO (servidor público 5) Y PUEDE SUMAR EN EL NUMERADOR</a:t>
          </a:r>
          <a:endParaRPr lang="es-MX" sz="1800" b="1" dirty="0">
            <a:solidFill>
              <a:schemeClr val="accent6">
                <a:lumMod val="50000"/>
              </a:schemeClr>
            </a:solidFill>
          </a:endParaRPr>
        </a:p>
      </dgm:t>
    </dgm:pt>
    <dgm:pt modelId="{380DE3EC-2E42-493E-9E55-F010E1481891}" type="parTrans" cxnId="{E6174EFA-85E6-499F-89A0-C8654F321956}">
      <dgm:prSet/>
      <dgm:spPr/>
      <dgm:t>
        <a:bodyPr/>
        <a:lstStyle/>
        <a:p>
          <a:endParaRPr lang="es-MX"/>
        </a:p>
      </dgm:t>
    </dgm:pt>
    <dgm:pt modelId="{4CA2BCEF-6574-4C1E-9C47-106BD4BE888C}" type="sibTrans" cxnId="{E6174EFA-85E6-499F-89A0-C8654F321956}">
      <dgm:prSet/>
      <dgm:spPr/>
      <dgm:t>
        <a:bodyPr/>
        <a:lstStyle/>
        <a:p>
          <a:endParaRPr lang="es-MX"/>
        </a:p>
      </dgm:t>
    </dgm:pt>
    <dgm:pt modelId="{57E44291-5B33-4479-9AD9-E8A03AE8FBC5}" type="pres">
      <dgm:prSet presAssocID="{DD73CE60-5754-4DEA-B5F4-248751D7D5D1}" presName="linear" presStyleCnt="0">
        <dgm:presLayoutVars>
          <dgm:animLvl val="lvl"/>
          <dgm:resizeHandles val="exact"/>
        </dgm:presLayoutVars>
      </dgm:prSet>
      <dgm:spPr/>
      <dgm:t>
        <a:bodyPr/>
        <a:lstStyle/>
        <a:p>
          <a:endParaRPr lang="es-MX"/>
        </a:p>
      </dgm:t>
    </dgm:pt>
    <dgm:pt modelId="{0C3C2834-7742-419C-BC40-DF1DEF33229E}" type="pres">
      <dgm:prSet presAssocID="{0085D312-D3A0-481A-BE4F-93817CC154E6}" presName="parentText" presStyleLbl="node1" presStyleIdx="0" presStyleCnt="2" custScaleY="31168" custLinFactNeighborY="99226">
        <dgm:presLayoutVars>
          <dgm:chMax val="0"/>
          <dgm:bulletEnabled val="1"/>
        </dgm:presLayoutVars>
      </dgm:prSet>
      <dgm:spPr/>
      <dgm:t>
        <a:bodyPr/>
        <a:lstStyle/>
        <a:p>
          <a:endParaRPr lang="es-MX"/>
        </a:p>
      </dgm:t>
    </dgm:pt>
    <dgm:pt modelId="{4825D458-487E-4A2A-B9E1-1F8BC04CE7C3}" type="pres">
      <dgm:prSet presAssocID="{3F9B265D-6F4F-4CE7-BFA3-9670A5550AEA}" presName="spacer" presStyleCnt="0"/>
      <dgm:spPr/>
      <dgm:t>
        <a:bodyPr/>
        <a:lstStyle/>
        <a:p>
          <a:endParaRPr lang="es-MX"/>
        </a:p>
      </dgm:t>
    </dgm:pt>
    <dgm:pt modelId="{E8339C87-B005-4CC3-A429-6B1D737FD0FA}" type="pres">
      <dgm:prSet presAssocID="{EB3444E1-2366-43F4-8C43-D0225D6831B8}" presName="parentText" presStyleLbl="node1" presStyleIdx="1" presStyleCnt="2" custScaleY="112128">
        <dgm:presLayoutVars>
          <dgm:chMax val="0"/>
          <dgm:bulletEnabled val="1"/>
        </dgm:presLayoutVars>
      </dgm:prSet>
      <dgm:spPr/>
      <dgm:t>
        <a:bodyPr/>
        <a:lstStyle/>
        <a:p>
          <a:endParaRPr lang="es-MX"/>
        </a:p>
      </dgm:t>
    </dgm:pt>
  </dgm:ptLst>
  <dgm:cxnLst>
    <dgm:cxn modelId="{02252F79-D21A-4F67-ADA6-08D909817246}" type="presOf" srcId="{0085D312-D3A0-481A-BE4F-93817CC154E6}" destId="{0C3C2834-7742-419C-BC40-DF1DEF33229E}" srcOrd="0" destOrd="0" presId="urn:microsoft.com/office/officeart/2005/8/layout/vList2"/>
    <dgm:cxn modelId="{6AE9985F-935E-4D03-994F-C165583579BA}" type="presOf" srcId="{EB3444E1-2366-43F4-8C43-D0225D6831B8}" destId="{E8339C87-B005-4CC3-A429-6B1D737FD0FA}" srcOrd="0" destOrd="0" presId="urn:microsoft.com/office/officeart/2005/8/layout/vList2"/>
    <dgm:cxn modelId="{54A8B981-6DDF-48DC-B798-2AC24575ADEC}" type="presOf" srcId="{DD73CE60-5754-4DEA-B5F4-248751D7D5D1}" destId="{57E44291-5B33-4479-9AD9-E8A03AE8FBC5}" srcOrd="0" destOrd="0" presId="urn:microsoft.com/office/officeart/2005/8/layout/vList2"/>
    <dgm:cxn modelId="{1F9CC9E3-F7EA-41F6-8C78-BA7EA0BE9637}" srcId="{DD73CE60-5754-4DEA-B5F4-248751D7D5D1}" destId="{0085D312-D3A0-481A-BE4F-93817CC154E6}" srcOrd="0" destOrd="0" parTransId="{38CAD7D9-2452-4053-AE0A-A75EB7957CBD}" sibTransId="{3F9B265D-6F4F-4CE7-BFA3-9670A5550AEA}"/>
    <dgm:cxn modelId="{E6174EFA-85E6-499F-89A0-C8654F321956}" srcId="{DD73CE60-5754-4DEA-B5F4-248751D7D5D1}" destId="{EB3444E1-2366-43F4-8C43-D0225D6831B8}" srcOrd="1" destOrd="0" parTransId="{380DE3EC-2E42-493E-9E55-F010E1481891}" sibTransId="{4CA2BCEF-6574-4C1E-9C47-106BD4BE888C}"/>
    <dgm:cxn modelId="{94B9D7C0-ADD0-4C67-85E6-31F7EE3F0ECF}" type="presParOf" srcId="{57E44291-5B33-4479-9AD9-E8A03AE8FBC5}" destId="{0C3C2834-7742-419C-BC40-DF1DEF33229E}" srcOrd="0" destOrd="0" presId="urn:microsoft.com/office/officeart/2005/8/layout/vList2"/>
    <dgm:cxn modelId="{32ABD9F1-317D-4E19-920B-D21569D5AAEC}" type="presParOf" srcId="{57E44291-5B33-4479-9AD9-E8A03AE8FBC5}" destId="{4825D458-487E-4A2A-B9E1-1F8BC04CE7C3}" srcOrd="1" destOrd="0" presId="urn:microsoft.com/office/officeart/2005/8/layout/vList2"/>
    <dgm:cxn modelId="{D4ACC389-CD2E-43D5-A3CF-6849F8D08C60}" type="presParOf" srcId="{57E44291-5B33-4479-9AD9-E8A03AE8FBC5}" destId="{E8339C87-B005-4CC3-A429-6B1D737FD0F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FA3074D-FB5B-4725-800C-73DEAA60D67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A7FAF452-7C21-4AD6-95B0-CD0B9D2E3F97}">
      <dgm:prSet/>
      <dgm:spPr/>
      <dgm:t>
        <a:bodyPr/>
        <a:lstStyle/>
        <a:p>
          <a:pPr algn="just" rtl="0"/>
          <a:r>
            <a:rPr lang="es-MX" dirty="0" smtClean="0"/>
            <a:t>Finalmente, para calcular el resultado del indicador se divide el </a:t>
          </a:r>
          <a:r>
            <a:rPr lang="es-MX" b="1" dirty="0" smtClean="0"/>
            <a:t>NÚMERO DE “SERVIDORES PÚBLICOS PROFESIONALIZADOS /</a:t>
          </a:r>
          <a:r>
            <a:rPr lang="es-MX" dirty="0" smtClean="0"/>
            <a:t> </a:t>
          </a:r>
          <a:r>
            <a:rPr lang="es-MX" b="1" dirty="0" smtClean="0"/>
            <a:t>TOTAL DE SERVIDORES PÚBLICOS EN LA INSTITUCIÓN</a:t>
          </a:r>
          <a:r>
            <a:rPr lang="es-MX" dirty="0" smtClean="0"/>
            <a:t> </a:t>
          </a:r>
          <a:r>
            <a:rPr lang="es-MX" b="1" dirty="0" smtClean="0"/>
            <a:t>*100</a:t>
          </a:r>
          <a:endParaRPr lang="es-MX" dirty="0"/>
        </a:p>
      </dgm:t>
    </dgm:pt>
    <dgm:pt modelId="{246597C8-2DA7-4CF2-8AB0-8B90CD8789BD}" type="parTrans" cxnId="{A0E9128C-BF57-4E85-910A-D843A4FCC752}">
      <dgm:prSet/>
      <dgm:spPr/>
      <dgm:t>
        <a:bodyPr/>
        <a:lstStyle/>
        <a:p>
          <a:pPr algn="just"/>
          <a:endParaRPr lang="es-MX"/>
        </a:p>
      </dgm:t>
    </dgm:pt>
    <dgm:pt modelId="{72BC795A-4C65-4FC6-89CF-12359BF05218}" type="sibTrans" cxnId="{A0E9128C-BF57-4E85-910A-D843A4FCC752}">
      <dgm:prSet/>
      <dgm:spPr/>
      <dgm:t>
        <a:bodyPr/>
        <a:lstStyle/>
        <a:p>
          <a:pPr algn="just"/>
          <a:endParaRPr lang="es-MX"/>
        </a:p>
      </dgm:t>
    </dgm:pt>
    <dgm:pt modelId="{23DFF299-C47B-440B-8060-0F4C485A8AAB}">
      <dgm:prSet/>
      <dgm:spPr/>
      <dgm:t>
        <a:bodyPr/>
        <a:lstStyle/>
        <a:p>
          <a:pPr algn="just" rtl="0"/>
          <a:r>
            <a:rPr lang="es-MX" b="1" dirty="0" smtClean="0"/>
            <a:t>Es importante señalar que la información de evaluados y capacitados debe coincidir con la información enviada a la Secretaría de la Función Pública en los reportes de resultados de evaluación del desempeño, así como los de capacitación correspondientes a la operación normal de los procesos, de conformidad a la normatividad aplicable.</a:t>
          </a:r>
          <a:endParaRPr lang="es-MX" dirty="0"/>
        </a:p>
      </dgm:t>
    </dgm:pt>
    <dgm:pt modelId="{F81C4301-BFF0-4DA2-8DE0-A2AD8462F227}" type="parTrans" cxnId="{65452CA7-9228-4E19-81B7-4B048A4E32ED}">
      <dgm:prSet/>
      <dgm:spPr/>
      <dgm:t>
        <a:bodyPr/>
        <a:lstStyle/>
        <a:p>
          <a:pPr algn="just"/>
          <a:endParaRPr lang="es-MX"/>
        </a:p>
      </dgm:t>
    </dgm:pt>
    <dgm:pt modelId="{75851641-17C0-41FA-BAB0-BE3770D7221F}" type="sibTrans" cxnId="{65452CA7-9228-4E19-81B7-4B048A4E32ED}">
      <dgm:prSet/>
      <dgm:spPr/>
      <dgm:t>
        <a:bodyPr/>
        <a:lstStyle/>
        <a:p>
          <a:pPr algn="just"/>
          <a:endParaRPr lang="es-MX"/>
        </a:p>
      </dgm:t>
    </dgm:pt>
    <dgm:pt modelId="{68AC25D2-AFBB-43C0-8B04-BB9BD7A8FE5F}">
      <dgm:prSet custT="1"/>
      <dgm:spPr/>
      <dgm:t>
        <a:bodyPr/>
        <a:lstStyle/>
        <a:p>
          <a:pPr algn="just" rtl="0"/>
          <a:r>
            <a:rPr lang="es-MX" sz="2400" b="0" dirty="0" smtClean="0">
              <a:solidFill>
                <a:srgbClr val="C00000"/>
              </a:solidFill>
            </a:rPr>
            <a:t>Las instituciones deberán contar con los soportes y evidencias de la información reportada, la cual deberá estar disponible para cualquier supervisión o requerimiento de la misma</a:t>
          </a:r>
          <a:endParaRPr lang="es-MX" sz="2400" b="0" dirty="0">
            <a:solidFill>
              <a:srgbClr val="C00000"/>
            </a:solidFill>
          </a:endParaRPr>
        </a:p>
      </dgm:t>
    </dgm:pt>
    <dgm:pt modelId="{32BD133C-FD69-45E9-AFDC-717CD5BCAA75}" type="parTrans" cxnId="{8C4DF1E2-89A3-4CCE-85D3-D93077E5B0E8}">
      <dgm:prSet/>
      <dgm:spPr/>
      <dgm:t>
        <a:bodyPr/>
        <a:lstStyle/>
        <a:p>
          <a:pPr algn="just"/>
          <a:endParaRPr lang="es-MX"/>
        </a:p>
      </dgm:t>
    </dgm:pt>
    <dgm:pt modelId="{1D8892D3-8E60-4541-AB66-F6D7E2A6031B}" type="sibTrans" cxnId="{8C4DF1E2-89A3-4CCE-85D3-D93077E5B0E8}">
      <dgm:prSet/>
      <dgm:spPr/>
      <dgm:t>
        <a:bodyPr/>
        <a:lstStyle/>
        <a:p>
          <a:pPr algn="just"/>
          <a:endParaRPr lang="es-MX"/>
        </a:p>
      </dgm:t>
    </dgm:pt>
    <dgm:pt modelId="{6DFB166A-BD04-4295-924E-74AA247EE973}" type="pres">
      <dgm:prSet presAssocID="{EFA3074D-FB5B-4725-800C-73DEAA60D67C}" presName="linear" presStyleCnt="0">
        <dgm:presLayoutVars>
          <dgm:animLvl val="lvl"/>
          <dgm:resizeHandles val="exact"/>
        </dgm:presLayoutVars>
      </dgm:prSet>
      <dgm:spPr/>
      <dgm:t>
        <a:bodyPr/>
        <a:lstStyle/>
        <a:p>
          <a:endParaRPr lang="es-MX"/>
        </a:p>
      </dgm:t>
    </dgm:pt>
    <dgm:pt modelId="{85BD6569-4999-4610-9CA0-56D8E3A3CF16}" type="pres">
      <dgm:prSet presAssocID="{A7FAF452-7C21-4AD6-95B0-CD0B9D2E3F97}" presName="parentText" presStyleLbl="node1" presStyleIdx="0" presStyleCnt="3">
        <dgm:presLayoutVars>
          <dgm:chMax val="0"/>
          <dgm:bulletEnabled val="1"/>
        </dgm:presLayoutVars>
      </dgm:prSet>
      <dgm:spPr/>
      <dgm:t>
        <a:bodyPr/>
        <a:lstStyle/>
        <a:p>
          <a:endParaRPr lang="es-MX"/>
        </a:p>
      </dgm:t>
    </dgm:pt>
    <dgm:pt modelId="{AEED3273-F5AF-4142-8969-019146D99E91}" type="pres">
      <dgm:prSet presAssocID="{72BC795A-4C65-4FC6-89CF-12359BF05218}" presName="spacer" presStyleCnt="0"/>
      <dgm:spPr/>
    </dgm:pt>
    <dgm:pt modelId="{11744B2F-E5EE-4458-8752-F0F58F369406}" type="pres">
      <dgm:prSet presAssocID="{23DFF299-C47B-440B-8060-0F4C485A8AAB}" presName="parentText" presStyleLbl="node1" presStyleIdx="1" presStyleCnt="3">
        <dgm:presLayoutVars>
          <dgm:chMax val="0"/>
          <dgm:bulletEnabled val="1"/>
        </dgm:presLayoutVars>
      </dgm:prSet>
      <dgm:spPr/>
      <dgm:t>
        <a:bodyPr/>
        <a:lstStyle/>
        <a:p>
          <a:endParaRPr lang="es-MX"/>
        </a:p>
      </dgm:t>
    </dgm:pt>
    <dgm:pt modelId="{9D485789-67F4-42CE-8D36-E79D090685C9}" type="pres">
      <dgm:prSet presAssocID="{75851641-17C0-41FA-BAB0-BE3770D7221F}" presName="spacer" presStyleCnt="0"/>
      <dgm:spPr/>
    </dgm:pt>
    <dgm:pt modelId="{EECF3581-B461-4614-B62F-B5CF1DE2494A}" type="pres">
      <dgm:prSet presAssocID="{68AC25D2-AFBB-43C0-8B04-BB9BD7A8FE5F}" presName="parentText" presStyleLbl="node1" presStyleIdx="2" presStyleCnt="3">
        <dgm:presLayoutVars>
          <dgm:chMax val="0"/>
          <dgm:bulletEnabled val="1"/>
        </dgm:presLayoutVars>
      </dgm:prSet>
      <dgm:spPr/>
      <dgm:t>
        <a:bodyPr/>
        <a:lstStyle/>
        <a:p>
          <a:endParaRPr lang="es-MX"/>
        </a:p>
      </dgm:t>
    </dgm:pt>
  </dgm:ptLst>
  <dgm:cxnLst>
    <dgm:cxn modelId="{B52AE5BB-113F-45F5-A2B5-C5D22A76EEC6}" type="presOf" srcId="{68AC25D2-AFBB-43C0-8B04-BB9BD7A8FE5F}" destId="{EECF3581-B461-4614-B62F-B5CF1DE2494A}" srcOrd="0" destOrd="0" presId="urn:microsoft.com/office/officeart/2005/8/layout/vList2"/>
    <dgm:cxn modelId="{71E77EA8-3892-411A-A09F-578F49B34730}" type="presOf" srcId="{23DFF299-C47B-440B-8060-0F4C485A8AAB}" destId="{11744B2F-E5EE-4458-8752-F0F58F369406}" srcOrd="0" destOrd="0" presId="urn:microsoft.com/office/officeart/2005/8/layout/vList2"/>
    <dgm:cxn modelId="{8C4DF1E2-89A3-4CCE-85D3-D93077E5B0E8}" srcId="{EFA3074D-FB5B-4725-800C-73DEAA60D67C}" destId="{68AC25D2-AFBB-43C0-8B04-BB9BD7A8FE5F}" srcOrd="2" destOrd="0" parTransId="{32BD133C-FD69-45E9-AFDC-717CD5BCAA75}" sibTransId="{1D8892D3-8E60-4541-AB66-F6D7E2A6031B}"/>
    <dgm:cxn modelId="{65452CA7-9228-4E19-81B7-4B048A4E32ED}" srcId="{EFA3074D-FB5B-4725-800C-73DEAA60D67C}" destId="{23DFF299-C47B-440B-8060-0F4C485A8AAB}" srcOrd="1" destOrd="0" parTransId="{F81C4301-BFF0-4DA2-8DE0-A2AD8462F227}" sibTransId="{75851641-17C0-41FA-BAB0-BE3770D7221F}"/>
    <dgm:cxn modelId="{1C965685-19EF-4ECC-B559-C4FA6F740B28}" type="presOf" srcId="{A7FAF452-7C21-4AD6-95B0-CD0B9D2E3F97}" destId="{85BD6569-4999-4610-9CA0-56D8E3A3CF16}" srcOrd="0" destOrd="0" presId="urn:microsoft.com/office/officeart/2005/8/layout/vList2"/>
    <dgm:cxn modelId="{491969FD-224A-4004-9CCE-5FE234520025}" type="presOf" srcId="{EFA3074D-FB5B-4725-800C-73DEAA60D67C}" destId="{6DFB166A-BD04-4295-924E-74AA247EE973}" srcOrd="0" destOrd="0" presId="urn:microsoft.com/office/officeart/2005/8/layout/vList2"/>
    <dgm:cxn modelId="{A0E9128C-BF57-4E85-910A-D843A4FCC752}" srcId="{EFA3074D-FB5B-4725-800C-73DEAA60D67C}" destId="{A7FAF452-7C21-4AD6-95B0-CD0B9D2E3F97}" srcOrd="0" destOrd="0" parTransId="{246597C8-2DA7-4CF2-8AB0-8B90CD8789BD}" sibTransId="{72BC795A-4C65-4FC6-89CF-12359BF05218}"/>
    <dgm:cxn modelId="{3C483165-8CC0-47AF-B0AC-FF01DA63ABF0}" type="presParOf" srcId="{6DFB166A-BD04-4295-924E-74AA247EE973}" destId="{85BD6569-4999-4610-9CA0-56D8E3A3CF16}" srcOrd="0" destOrd="0" presId="urn:microsoft.com/office/officeart/2005/8/layout/vList2"/>
    <dgm:cxn modelId="{938FC90F-0EDD-47A9-B4BE-1FD8F539450D}" type="presParOf" srcId="{6DFB166A-BD04-4295-924E-74AA247EE973}" destId="{AEED3273-F5AF-4142-8969-019146D99E91}" srcOrd="1" destOrd="0" presId="urn:microsoft.com/office/officeart/2005/8/layout/vList2"/>
    <dgm:cxn modelId="{A0FEFABA-79AB-4470-811E-A090A3551925}" type="presParOf" srcId="{6DFB166A-BD04-4295-924E-74AA247EE973}" destId="{11744B2F-E5EE-4458-8752-F0F58F369406}" srcOrd="2" destOrd="0" presId="urn:microsoft.com/office/officeart/2005/8/layout/vList2"/>
    <dgm:cxn modelId="{47115771-489E-4FD5-A682-215FB2A637A8}" type="presParOf" srcId="{6DFB166A-BD04-4295-924E-74AA247EE973}" destId="{9D485789-67F4-42CE-8D36-E79D090685C9}" srcOrd="3" destOrd="0" presId="urn:microsoft.com/office/officeart/2005/8/layout/vList2"/>
    <dgm:cxn modelId="{6F8DD922-20E6-4A09-A5F4-D7E6415D38EA}" type="presParOf" srcId="{6DFB166A-BD04-4295-924E-74AA247EE973}" destId="{EECF3581-B461-4614-B62F-B5CF1DE2494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DA383-F600-46B0-8B48-2D8F12615569}">
      <dsp:nvSpPr>
        <dsp:cNvPr id="0" name=""/>
        <dsp:cNvSpPr/>
      </dsp:nvSpPr>
      <dsp:spPr>
        <a:xfrm>
          <a:off x="0" y="1579"/>
          <a:ext cx="8981078" cy="1074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s-MX" sz="2700" kern="1200" dirty="0" smtClean="0"/>
            <a:t>Orientación a las Instituciones para el reporte de información de líneas de acción generales e indicador del PGCM</a:t>
          </a:r>
          <a:endParaRPr lang="es-MX" sz="2700" kern="1200" dirty="0"/>
        </a:p>
      </dsp:txBody>
      <dsp:txXfrm>
        <a:off x="52431" y="54010"/>
        <a:ext cx="8876216" cy="96919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DA383-F600-46B0-8B48-2D8F12615569}">
      <dsp:nvSpPr>
        <dsp:cNvPr id="0" name=""/>
        <dsp:cNvSpPr/>
      </dsp:nvSpPr>
      <dsp:spPr>
        <a:xfrm>
          <a:off x="0" y="1041"/>
          <a:ext cx="7466611"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MX" sz="2000" kern="1200" dirty="0" smtClean="0">
              <a:effectLst/>
            </a:rPr>
            <a:t>4.2.1 Establecer convenios de cooperación técnica con instituciones públicas y privadas en materia de gestión de recursos humanos y SPC.</a:t>
          </a:r>
          <a:endParaRPr lang="es-MX" sz="2000" kern="1200" dirty="0"/>
        </a:p>
      </dsp:txBody>
      <dsp:txXfrm>
        <a:off x="38838" y="39879"/>
        <a:ext cx="7388935" cy="7179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DA383-F600-46B0-8B48-2D8F12615569}">
      <dsp:nvSpPr>
        <dsp:cNvPr id="0" name=""/>
        <dsp:cNvSpPr/>
      </dsp:nvSpPr>
      <dsp:spPr>
        <a:xfrm>
          <a:off x="0" y="7933"/>
          <a:ext cx="7499267" cy="861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MX" sz="2000" kern="1200" dirty="0" smtClean="0">
              <a:effectLst/>
            </a:rPr>
            <a:t>4.2.5 Promover convenios de intercambio de servidores públicos con fines de desarrollo profesional.</a:t>
          </a:r>
          <a:endParaRPr lang="es-MX" sz="2000" kern="1200" dirty="0"/>
        </a:p>
      </dsp:txBody>
      <dsp:txXfrm>
        <a:off x="42036" y="49969"/>
        <a:ext cx="7415195" cy="7770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DA383-F600-46B0-8B48-2D8F12615569}">
      <dsp:nvSpPr>
        <dsp:cNvPr id="0" name=""/>
        <dsp:cNvSpPr/>
      </dsp:nvSpPr>
      <dsp:spPr>
        <a:xfrm>
          <a:off x="0" y="53446"/>
          <a:ext cx="7496300" cy="7481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MX" sz="2000" kern="1200" dirty="0" smtClean="0">
              <a:effectLst/>
            </a:rPr>
            <a:t>4.2.2 Gestionar los procesos de recursos humanos, incluyendo el SPC, por competencias y con base en el mérito.</a:t>
          </a:r>
          <a:endParaRPr lang="es-MX" sz="2000" kern="1200" dirty="0"/>
        </a:p>
      </dsp:txBody>
      <dsp:txXfrm>
        <a:off x="36521" y="89967"/>
        <a:ext cx="7423258" cy="67509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DA383-F600-46B0-8B48-2D8F12615569}">
      <dsp:nvSpPr>
        <dsp:cNvPr id="0" name=""/>
        <dsp:cNvSpPr/>
      </dsp:nvSpPr>
      <dsp:spPr>
        <a:xfrm>
          <a:off x="0" y="0"/>
          <a:ext cx="7510153" cy="992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MX" sz="2000" kern="1200" dirty="0" smtClean="0">
              <a:effectLst/>
            </a:rPr>
            <a:t>4.2.6 </a:t>
          </a:r>
          <a:r>
            <a:rPr lang="es-MX" sz="2000" kern="1200" dirty="0" smtClean="0"/>
            <a:t>Fortalecer las evaluaciones de desempeño de los servidores públicos.</a:t>
          </a:r>
          <a:endParaRPr lang="es-MX" sz="2000" kern="1200" dirty="0"/>
        </a:p>
      </dsp:txBody>
      <dsp:txXfrm>
        <a:off x="48433" y="48433"/>
        <a:ext cx="7413287" cy="89529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DA383-F600-46B0-8B48-2D8F12615569}">
      <dsp:nvSpPr>
        <dsp:cNvPr id="0" name=""/>
        <dsp:cNvSpPr/>
      </dsp:nvSpPr>
      <dsp:spPr>
        <a:xfrm>
          <a:off x="0" y="8005"/>
          <a:ext cx="7466611" cy="917280"/>
        </a:xfrm>
        <a:prstGeom prst="round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MX" sz="2000" b="1" kern="1200" dirty="0" smtClean="0">
              <a:solidFill>
                <a:schemeClr val="tx1"/>
              </a:solidFill>
              <a:effectLst/>
            </a:rPr>
            <a:t>LÍNEA DE ACCIÓN</a:t>
          </a:r>
          <a:endParaRPr lang="es-MX" sz="2000" b="1" kern="1200" dirty="0">
            <a:solidFill>
              <a:schemeClr val="tx1"/>
            </a:solidFill>
          </a:endParaRPr>
        </a:p>
      </dsp:txBody>
      <dsp:txXfrm>
        <a:off x="44778" y="52783"/>
        <a:ext cx="7377055" cy="82772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DA383-F600-46B0-8B48-2D8F12615569}">
      <dsp:nvSpPr>
        <dsp:cNvPr id="0" name=""/>
        <dsp:cNvSpPr/>
      </dsp:nvSpPr>
      <dsp:spPr>
        <a:xfrm>
          <a:off x="0" y="8005"/>
          <a:ext cx="4267199" cy="917280"/>
        </a:xfrm>
        <a:prstGeom prst="round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MX" sz="2000" b="1" kern="1200" dirty="0" smtClean="0">
              <a:solidFill>
                <a:schemeClr val="tx1"/>
              </a:solidFill>
              <a:effectLst/>
            </a:rPr>
            <a:t>RESPONSABLE</a:t>
          </a:r>
          <a:endParaRPr lang="es-MX" sz="2000" b="1" kern="1200" dirty="0">
            <a:solidFill>
              <a:schemeClr val="tx1"/>
            </a:solidFill>
          </a:endParaRPr>
        </a:p>
      </dsp:txBody>
      <dsp:txXfrm>
        <a:off x="44778" y="52783"/>
        <a:ext cx="4177643" cy="82772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D6569-4999-4610-9CA0-56D8E3A3CF16}">
      <dsp:nvSpPr>
        <dsp:cNvPr id="0" name=""/>
        <dsp:cNvSpPr/>
      </dsp:nvSpPr>
      <dsp:spPr>
        <a:xfrm>
          <a:off x="0" y="101492"/>
          <a:ext cx="10515600" cy="13463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rtl="0">
            <a:lnSpc>
              <a:spcPct val="90000"/>
            </a:lnSpc>
            <a:spcBef>
              <a:spcPct val="0"/>
            </a:spcBef>
            <a:spcAft>
              <a:spcPct val="35000"/>
            </a:spcAft>
          </a:pPr>
          <a:r>
            <a:rPr lang="es-MX" sz="1900" kern="1200" dirty="0" smtClean="0"/>
            <a:t>Finalmente, para calcular el resultado del indicador se divide el </a:t>
          </a:r>
          <a:r>
            <a:rPr lang="es-MX" sz="1900" b="1" kern="1200" dirty="0" smtClean="0"/>
            <a:t>NÚMERO DE “SERVIDORES PÚBLICOS PROFESIONALIZADOS /</a:t>
          </a:r>
          <a:r>
            <a:rPr lang="es-MX" sz="1900" kern="1200" dirty="0" smtClean="0"/>
            <a:t> </a:t>
          </a:r>
          <a:r>
            <a:rPr lang="es-MX" sz="1900" b="1" kern="1200" dirty="0" smtClean="0"/>
            <a:t>TOTAL DE SERVIDORES PÚBLICOS EN LA INSTITUCIÓN</a:t>
          </a:r>
          <a:r>
            <a:rPr lang="es-MX" sz="1900" kern="1200" dirty="0" smtClean="0"/>
            <a:t> </a:t>
          </a:r>
          <a:r>
            <a:rPr lang="es-MX" sz="1900" b="1" kern="1200" dirty="0" smtClean="0"/>
            <a:t>*100</a:t>
          </a:r>
          <a:endParaRPr lang="es-MX" sz="1900" kern="1200" dirty="0"/>
        </a:p>
      </dsp:txBody>
      <dsp:txXfrm>
        <a:off x="65721" y="167213"/>
        <a:ext cx="10384158" cy="1214862"/>
      </dsp:txXfrm>
    </dsp:sp>
    <dsp:sp modelId="{11744B2F-E5EE-4458-8752-F0F58F369406}">
      <dsp:nvSpPr>
        <dsp:cNvPr id="0" name=""/>
        <dsp:cNvSpPr/>
      </dsp:nvSpPr>
      <dsp:spPr>
        <a:xfrm>
          <a:off x="0" y="1502516"/>
          <a:ext cx="10515600" cy="13463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rtl="0">
            <a:lnSpc>
              <a:spcPct val="90000"/>
            </a:lnSpc>
            <a:spcBef>
              <a:spcPct val="0"/>
            </a:spcBef>
            <a:spcAft>
              <a:spcPct val="35000"/>
            </a:spcAft>
          </a:pPr>
          <a:r>
            <a:rPr lang="es-MX" sz="1900" b="1" kern="1200" dirty="0" smtClean="0"/>
            <a:t>Es importante señalar que la información de evaluados y capacitados debe coincidir con la información enviada a la Secretaría de la Función Pública en los reportes de resultados de evaluación del desempeño, así como los de capacitación correspondientes a la operación normal de los procesos, de conformidad a la normatividad aplicable.</a:t>
          </a:r>
          <a:endParaRPr lang="es-MX" sz="1900" kern="1200" dirty="0"/>
        </a:p>
      </dsp:txBody>
      <dsp:txXfrm>
        <a:off x="65721" y="1568237"/>
        <a:ext cx="10384158" cy="1214862"/>
      </dsp:txXfrm>
    </dsp:sp>
    <dsp:sp modelId="{EECF3581-B461-4614-B62F-B5CF1DE2494A}">
      <dsp:nvSpPr>
        <dsp:cNvPr id="0" name=""/>
        <dsp:cNvSpPr/>
      </dsp:nvSpPr>
      <dsp:spPr>
        <a:xfrm>
          <a:off x="0" y="2903541"/>
          <a:ext cx="10515600" cy="13463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s-MX" sz="2400" b="0" kern="1200" dirty="0" smtClean="0">
              <a:solidFill>
                <a:srgbClr val="C00000"/>
              </a:solidFill>
            </a:rPr>
            <a:t>Las instituciones deberán contar con los soportes y evidencias de la información reportada, la cual deberá estar disponible para cualquier supervisión o requerimiento de la misma</a:t>
          </a:r>
          <a:endParaRPr lang="es-MX" sz="2400" b="0" kern="1200" dirty="0">
            <a:solidFill>
              <a:srgbClr val="C00000"/>
            </a:solidFill>
          </a:endParaRPr>
        </a:p>
      </dsp:txBody>
      <dsp:txXfrm>
        <a:off x="65721" y="2969262"/>
        <a:ext cx="10384158" cy="12148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4789E2-2E2F-4C8F-829A-B4372B2F17F6}" type="datetimeFigureOut">
              <a:rPr lang="es-MX" smtClean="0"/>
              <a:t>30/11/2015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1DE31-A709-4FCB-A7A4-9659135A7525}" type="slidenum">
              <a:rPr lang="es-MX" smtClean="0"/>
              <a:t>‹Nº›</a:t>
            </a:fld>
            <a:endParaRPr lang="es-MX"/>
          </a:p>
        </p:txBody>
      </p:sp>
    </p:spTree>
    <p:extLst>
      <p:ext uri="{BB962C8B-B14F-4D97-AF65-F5344CB8AC3E}">
        <p14:creationId xmlns:p14="http://schemas.microsoft.com/office/powerpoint/2010/main" val="1062381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4167D3F-56A7-446D-89C6-177F24EB90BF}" type="slidenum">
              <a:rPr lang="es-MX" smtClean="0"/>
              <a:pPr/>
              <a:t>4</a:t>
            </a:fld>
            <a:endParaRPr lang="es-MX"/>
          </a:p>
        </p:txBody>
      </p:sp>
    </p:spTree>
    <p:extLst>
      <p:ext uri="{BB962C8B-B14F-4D97-AF65-F5344CB8AC3E}">
        <p14:creationId xmlns:p14="http://schemas.microsoft.com/office/powerpoint/2010/main" val="2250355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ED56E82F-C307-4587-9CBF-1D3198FFB2E2}" type="datetimeFigureOut">
              <a:rPr lang="es-MX" smtClean="0"/>
              <a:t>30/11/2015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D1056CA-15B4-4E94-86C7-97A1A0CB1108}" type="slidenum">
              <a:rPr lang="es-MX" smtClean="0"/>
              <a:t>‹Nº›</a:t>
            </a:fld>
            <a:endParaRPr lang="es-MX"/>
          </a:p>
        </p:txBody>
      </p:sp>
    </p:spTree>
    <p:extLst>
      <p:ext uri="{BB962C8B-B14F-4D97-AF65-F5344CB8AC3E}">
        <p14:creationId xmlns:p14="http://schemas.microsoft.com/office/powerpoint/2010/main" val="1108937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ED56E82F-C307-4587-9CBF-1D3198FFB2E2}" type="datetimeFigureOut">
              <a:rPr lang="es-MX" smtClean="0"/>
              <a:t>30/11/2015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D1056CA-15B4-4E94-86C7-97A1A0CB1108}" type="slidenum">
              <a:rPr lang="es-MX" smtClean="0"/>
              <a:t>‹Nº›</a:t>
            </a:fld>
            <a:endParaRPr lang="es-MX"/>
          </a:p>
        </p:txBody>
      </p:sp>
    </p:spTree>
    <p:extLst>
      <p:ext uri="{BB962C8B-B14F-4D97-AF65-F5344CB8AC3E}">
        <p14:creationId xmlns:p14="http://schemas.microsoft.com/office/powerpoint/2010/main" val="47495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ED56E82F-C307-4587-9CBF-1D3198FFB2E2}" type="datetimeFigureOut">
              <a:rPr lang="es-MX" smtClean="0"/>
              <a:t>30/11/2015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D1056CA-15B4-4E94-86C7-97A1A0CB1108}" type="slidenum">
              <a:rPr lang="es-MX" smtClean="0"/>
              <a:t>‹Nº›</a:t>
            </a:fld>
            <a:endParaRPr lang="es-MX"/>
          </a:p>
        </p:txBody>
      </p:sp>
    </p:spTree>
    <p:extLst>
      <p:ext uri="{BB962C8B-B14F-4D97-AF65-F5344CB8AC3E}">
        <p14:creationId xmlns:p14="http://schemas.microsoft.com/office/powerpoint/2010/main" val="2058270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7" name="6 Rectángulo"/>
          <p:cNvSpPr/>
          <p:nvPr userDrawn="1"/>
        </p:nvSpPr>
        <p:spPr>
          <a:xfrm>
            <a:off x="92365" y="116632"/>
            <a:ext cx="11956297" cy="6624736"/>
          </a:xfrm>
          <a:prstGeom prst="rect">
            <a:avLst/>
          </a:prstGeom>
          <a:gradFill>
            <a:gsLst>
              <a:gs pos="0">
                <a:schemeClr val="bg1">
                  <a:lumMod val="85000"/>
                </a:schemeClr>
              </a:gs>
              <a:gs pos="37000">
                <a:schemeClr val="bg1">
                  <a:lumMod val="85000"/>
                </a:schemeClr>
              </a:gs>
              <a:gs pos="93000">
                <a:schemeClr val="bg1"/>
              </a:gs>
            </a:gsLst>
          </a:gradFill>
          <a:ln cmpd="sng">
            <a:noFill/>
          </a:ln>
        </p:spPr>
        <p:style>
          <a:lnRef idx="1">
            <a:schemeClr val="dk1"/>
          </a:lnRef>
          <a:fillRef idx="2">
            <a:schemeClr val="dk1"/>
          </a:fillRef>
          <a:effectRef idx="1">
            <a:schemeClr val="dk1"/>
          </a:effectRef>
          <a:fontRef idx="minor">
            <a:schemeClr val="dk1"/>
          </a:fontRef>
        </p:style>
        <p:txBody>
          <a:bodyPr rtlCol="0" anchor="ctr"/>
          <a:lstStyle/>
          <a:p>
            <a:pPr algn="ctr"/>
            <a:endParaRPr lang="es-MX" sz="1800"/>
          </a:p>
        </p:txBody>
      </p:sp>
    </p:spTree>
    <p:extLst>
      <p:ext uri="{BB962C8B-B14F-4D97-AF65-F5344CB8AC3E}">
        <p14:creationId xmlns:p14="http://schemas.microsoft.com/office/powerpoint/2010/main" val="252119761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7" name="6 Rectángulo"/>
          <p:cNvSpPr/>
          <p:nvPr userDrawn="1"/>
        </p:nvSpPr>
        <p:spPr>
          <a:xfrm>
            <a:off x="92365" y="116632"/>
            <a:ext cx="11956297" cy="6624736"/>
          </a:xfrm>
          <a:prstGeom prst="rect">
            <a:avLst/>
          </a:prstGeom>
          <a:gradFill>
            <a:gsLst>
              <a:gs pos="0">
                <a:schemeClr val="bg1">
                  <a:lumMod val="85000"/>
                </a:schemeClr>
              </a:gs>
              <a:gs pos="37000">
                <a:schemeClr val="bg1">
                  <a:lumMod val="85000"/>
                </a:schemeClr>
              </a:gs>
              <a:gs pos="93000">
                <a:schemeClr val="bg1"/>
              </a:gs>
            </a:gsLst>
          </a:gradFill>
          <a:ln cmpd="sng">
            <a:noFill/>
          </a:ln>
        </p:spPr>
        <p:style>
          <a:lnRef idx="1">
            <a:schemeClr val="dk1"/>
          </a:lnRef>
          <a:fillRef idx="2">
            <a:schemeClr val="dk1"/>
          </a:fillRef>
          <a:effectRef idx="1">
            <a:schemeClr val="dk1"/>
          </a:effectRef>
          <a:fontRef idx="minor">
            <a:schemeClr val="dk1"/>
          </a:fontRef>
        </p:style>
        <p:txBody>
          <a:bodyPr rtlCol="0" anchor="ctr"/>
          <a:lstStyle/>
          <a:p>
            <a:pPr algn="ctr"/>
            <a:endParaRPr lang="es-MX" sz="1800"/>
          </a:p>
        </p:txBody>
      </p:sp>
    </p:spTree>
    <p:extLst>
      <p:ext uri="{BB962C8B-B14F-4D97-AF65-F5344CB8AC3E}">
        <p14:creationId xmlns:p14="http://schemas.microsoft.com/office/powerpoint/2010/main" val="335187764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10" name="9 Imagen"/>
          <p:cNvPicPr/>
          <p:nvPr userDrawn="1"/>
        </p:nvPicPr>
        <p:blipFill rotWithShape="1">
          <a:blip r:embed="rId2" cstate="screen">
            <a:extLst>
              <a:ext uri="{BEBA8EAE-BF5A-486C-A8C5-ECC9F3942E4B}">
                <a14:imgProps xmlns:a14="http://schemas.microsoft.com/office/drawing/2010/main">
                  <a14:imgLayer r:embed="rId3">
                    <a14:imgEffect>
                      <a14:colorTemperature colorTemp="2375"/>
                    </a14:imgEffect>
                    <a14:imgEffect>
                      <a14:saturation sat="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48682" y="-27384"/>
            <a:ext cx="12240681" cy="6600443"/>
          </a:xfrm>
          <a:prstGeom prst="rect">
            <a:avLst/>
          </a:prstGeom>
          <a:noFill/>
          <a:ln w="9525">
            <a:noFill/>
            <a:miter lim="800000"/>
            <a:headEnd/>
            <a:tailEnd/>
          </a:ln>
        </p:spPr>
      </p:pic>
      <p:sp>
        <p:nvSpPr>
          <p:cNvPr id="2" name="Rectángulo 1"/>
          <p:cNvSpPr/>
          <p:nvPr userDrawn="1"/>
        </p:nvSpPr>
        <p:spPr>
          <a:xfrm>
            <a:off x="-48683" y="6597352"/>
            <a:ext cx="12240683" cy="260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pic>
        <p:nvPicPr>
          <p:cNvPr id="9" name="8 Imagen"/>
          <p:cNvPicPr/>
          <p:nvPr userDrawn="1"/>
        </p:nvPicPr>
        <p:blipFill rotWithShape="1">
          <a:blip r:embed="rId4" cstate="email">
            <a:extLst>
              <a:ext uri="{BEBA8EAE-BF5A-486C-A8C5-ECC9F3942E4B}">
                <a14:imgProps xmlns:a14="http://schemas.microsoft.com/office/drawing/2010/main">
                  <a14:imgLayer r:embed="rId5">
                    <a14:imgEffect>
                      <a14:colorTemperature colorTemp="2375"/>
                    </a14:imgEffect>
                    <a14:imgEffect>
                      <a14:saturation sat="0"/>
                    </a14:imgEffect>
                    <a14:imgEffect>
                      <a14:brightnessContrast bright="40000" contrast="40000"/>
                    </a14:imgEffect>
                  </a14:imgLayer>
                </a14:imgProps>
              </a:ext>
              <a:ext uri="{28A0092B-C50C-407E-A947-70E740481C1C}">
                <a14:useLocalDpi xmlns:a14="http://schemas.microsoft.com/office/drawing/2010/main"/>
              </a:ext>
            </a:extLst>
          </a:blip>
          <a:srcRect l="30226" t="9856" r="31278" b="8149"/>
          <a:stretch/>
        </p:blipFill>
        <p:spPr bwMode="auto">
          <a:xfrm>
            <a:off x="2909765" y="-27383"/>
            <a:ext cx="6986561" cy="6611064"/>
          </a:xfrm>
          <a:prstGeom prst="rect">
            <a:avLst/>
          </a:prstGeom>
          <a:noFill/>
          <a:ln w="9525">
            <a:noFill/>
            <a:miter lim="800000"/>
            <a:headEnd/>
            <a:tailEnd/>
          </a:ln>
        </p:spPr>
      </p:pic>
      <p:sp>
        <p:nvSpPr>
          <p:cNvPr id="3" name="Content Placeholder 2"/>
          <p:cNvSpPr>
            <a:spLocks noGrp="1"/>
          </p:cNvSpPr>
          <p:nvPr>
            <p:ph idx="1"/>
          </p:nvPr>
        </p:nvSpPr>
        <p:spPr>
          <a:xfrm>
            <a:off x="609600" y="1052736"/>
            <a:ext cx="11055019" cy="5544616"/>
          </a:xfrm>
        </p:spPr>
        <p:txBody>
          <a:bodyPr>
            <a:normAutofit/>
          </a:bodyPr>
          <a:lstStyle>
            <a:lvl1pPr>
              <a:spcBef>
                <a:spcPts val="600"/>
              </a:spcBef>
              <a:spcAft>
                <a:spcPts val="600"/>
              </a:spcAft>
              <a:defRPr sz="2800"/>
            </a:lvl1pPr>
            <a:lvl2pPr>
              <a:spcBef>
                <a:spcPts val="600"/>
              </a:spcBef>
              <a:spcAft>
                <a:spcPts val="600"/>
              </a:spcAft>
              <a:defRPr sz="2400"/>
            </a:lvl2pPr>
            <a:lvl3pPr>
              <a:spcBef>
                <a:spcPts val="600"/>
              </a:spcBef>
              <a:spcAft>
                <a:spcPts val="600"/>
              </a:spcAft>
              <a:defRPr sz="2000"/>
            </a:lvl3pPr>
            <a:lvl4pPr>
              <a:spcBef>
                <a:spcPts val="600"/>
              </a:spcBef>
              <a:spcAft>
                <a:spcPts val="600"/>
              </a:spcAft>
              <a:defRPr sz="1800"/>
            </a:lvl4pPr>
            <a:lvl5pPr>
              <a:spcBef>
                <a:spcPts val="600"/>
              </a:spcBef>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1"/>
          <p:cNvSpPr>
            <a:spLocks noGrp="1"/>
          </p:cNvSpPr>
          <p:nvPr>
            <p:ph type="title"/>
          </p:nvPr>
        </p:nvSpPr>
        <p:spPr>
          <a:xfrm>
            <a:off x="0" y="72008"/>
            <a:ext cx="12192000" cy="836712"/>
          </a:xfrm>
          <a:prstGeom prst="rect">
            <a:avLst/>
          </a:prstGeom>
          <a:solidFill>
            <a:schemeClr val="bg1">
              <a:lumMod val="95000"/>
              <a:alpha val="58824"/>
            </a:schemeClr>
          </a:solidFill>
        </p:spPr>
        <p:txBody>
          <a:bodyPr vert="horz" lIns="91440" tIns="45720" rIns="91440" bIns="45720" rtlCol="0" anchor="ctr">
            <a:noAutofit/>
          </a:bodyPr>
          <a:lstStyle>
            <a:lvl1pPr algn="l">
              <a:defRPr sz="3600" b="1">
                <a:ln>
                  <a:solidFill>
                    <a:srgbClr val="306000"/>
                  </a:solidFill>
                </a:ln>
                <a:solidFill>
                  <a:srgbClr val="339966"/>
                </a:solidFill>
              </a:defRPr>
            </a:lvl1pPr>
          </a:lstStyle>
          <a:p>
            <a:r>
              <a:rPr lang="en-US" dirty="0" err="1" smtClean="0"/>
              <a:t>Título</a:t>
            </a:r>
            <a:endParaRPr lang="en-US" dirty="0"/>
          </a:p>
        </p:txBody>
      </p:sp>
      <p:sp>
        <p:nvSpPr>
          <p:cNvPr id="11" name="5 Marcador de número de diapositiva"/>
          <p:cNvSpPr>
            <a:spLocks noGrp="1"/>
          </p:cNvSpPr>
          <p:nvPr>
            <p:ph type="sldNum" sz="quarter" idx="4"/>
          </p:nvPr>
        </p:nvSpPr>
        <p:spPr>
          <a:xfrm>
            <a:off x="9352895" y="6534513"/>
            <a:ext cx="2844800" cy="365125"/>
          </a:xfrm>
          <a:prstGeom prst="rect">
            <a:avLst/>
          </a:prstGeom>
        </p:spPr>
        <p:txBody>
          <a:bodyPr vert="horz" lIns="91440" tIns="45720" rIns="91440" bIns="45720" rtlCol="0" anchor="ctr"/>
          <a:lstStyle>
            <a:lvl1pPr algn="r">
              <a:defRPr sz="1200" b="1">
                <a:solidFill>
                  <a:schemeClr val="bg1"/>
                </a:solidFill>
              </a:defRPr>
            </a:lvl1pPr>
          </a:lstStyle>
          <a:p>
            <a:fld id="{10CA74A8-4905-4CE6-A33F-21473558AE8F}" type="slidenum">
              <a:rPr lang="es-MX" smtClean="0"/>
              <a:pPr/>
              <a:t>‹Nº›</a:t>
            </a:fld>
            <a:endParaRPr lang="es-MX" dirty="0"/>
          </a:p>
        </p:txBody>
      </p:sp>
    </p:spTree>
    <p:extLst>
      <p:ext uri="{BB962C8B-B14F-4D97-AF65-F5344CB8AC3E}">
        <p14:creationId xmlns:p14="http://schemas.microsoft.com/office/powerpoint/2010/main" val="25261720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ED56E82F-C307-4587-9CBF-1D3198FFB2E2}" type="datetimeFigureOut">
              <a:rPr lang="es-MX" smtClean="0"/>
              <a:t>30/11/2015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D1056CA-15B4-4E94-86C7-97A1A0CB1108}" type="slidenum">
              <a:rPr lang="es-MX" smtClean="0"/>
              <a:t>‹Nº›</a:t>
            </a:fld>
            <a:endParaRPr lang="es-MX"/>
          </a:p>
        </p:txBody>
      </p:sp>
    </p:spTree>
    <p:extLst>
      <p:ext uri="{BB962C8B-B14F-4D97-AF65-F5344CB8AC3E}">
        <p14:creationId xmlns:p14="http://schemas.microsoft.com/office/powerpoint/2010/main" val="1911339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ED56E82F-C307-4587-9CBF-1D3198FFB2E2}" type="datetimeFigureOut">
              <a:rPr lang="es-MX" smtClean="0"/>
              <a:t>30/11/2015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D1056CA-15B4-4E94-86C7-97A1A0CB1108}" type="slidenum">
              <a:rPr lang="es-MX" smtClean="0"/>
              <a:t>‹Nº›</a:t>
            </a:fld>
            <a:endParaRPr lang="es-MX"/>
          </a:p>
        </p:txBody>
      </p:sp>
    </p:spTree>
    <p:extLst>
      <p:ext uri="{BB962C8B-B14F-4D97-AF65-F5344CB8AC3E}">
        <p14:creationId xmlns:p14="http://schemas.microsoft.com/office/powerpoint/2010/main" val="2951508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ED56E82F-C307-4587-9CBF-1D3198FFB2E2}" type="datetimeFigureOut">
              <a:rPr lang="es-MX" smtClean="0"/>
              <a:t>30/11/2015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D1056CA-15B4-4E94-86C7-97A1A0CB1108}" type="slidenum">
              <a:rPr lang="es-MX" smtClean="0"/>
              <a:t>‹Nº›</a:t>
            </a:fld>
            <a:endParaRPr lang="es-MX"/>
          </a:p>
        </p:txBody>
      </p:sp>
    </p:spTree>
    <p:extLst>
      <p:ext uri="{BB962C8B-B14F-4D97-AF65-F5344CB8AC3E}">
        <p14:creationId xmlns:p14="http://schemas.microsoft.com/office/powerpoint/2010/main" val="124090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ED56E82F-C307-4587-9CBF-1D3198FFB2E2}" type="datetimeFigureOut">
              <a:rPr lang="es-MX" smtClean="0"/>
              <a:t>30/11/2015</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DD1056CA-15B4-4E94-86C7-97A1A0CB1108}" type="slidenum">
              <a:rPr lang="es-MX" smtClean="0"/>
              <a:t>‹Nº›</a:t>
            </a:fld>
            <a:endParaRPr lang="es-MX"/>
          </a:p>
        </p:txBody>
      </p:sp>
    </p:spTree>
    <p:extLst>
      <p:ext uri="{BB962C8B-B14F-4D97-AF65-F5344CB8AC3E}">
        <p14:creationId xmlns:p14="http://schemas.microsoft.com/office/powerpoint/2010/main" val="1070350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ED56E82F-C307-4587-9CBF-1D3198FFB2E2}" type="datetimeFigureOut">
              <a:rPr lang="es-MX" smtClean="0"/>
              <a:t>30/11/2015</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DD1056CA-15B4-4E94-86C7-97A1A0CB1108}" type="slidenum">
              <a:rPr lang="es-MX" smtClean="0"/>
              <a:t>‹Nº›</a:t>
            </a:fld>
            <a:endParaRPr lang="es-MX"/>
          </a:p>
        </p:txBody>
      </p:sp>
    </p:spTree>
    <p:extLst>
      <p:ext uri="{BB962C8B-B14F-4D97-AF65-F5344CB8AC3E}">
        <p14:creationId xmlns:p14="http://schemas.microsoft.com/office/powerpoint/2010/main" val="2652207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D56E82F-C307-4587-9CBF-1D3198FFB2E2}" type="datetimeFigureOut">
              <a:rPr lang="es-MX" smtClean="0"/>
              <a:t>30/11/2015</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DD1056CA-15B4-4E94-86C7-97A1A0CB1108}" type="slidenum">
              <a:rPr lang="es-MX" smtClean="0"/>
              <a:t>‹Nº›</a:t>
            </a:fld>
            <a:endParaRPr lang="es-MX"/>
          </a:p>
        </p:txBody>
      </p:sp>
    </p:spTree>
    <p:extLst>
      <p:ext uri="{BB962C8B-B14F-4D97-AF65-F5344CB8AC3E}">
        <p14:creationId xmlns:p14="http://schemas.microsoft.com/office/powerpoint/2010/main" val="4259769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D56E82F-C307-4587-9CBF-1D3198FFB2E2}" type="datetimeFigureOut">
              <a:rPr lang="es-MX" smtClean="0"/>
              <a:t>30/11/2015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D1056CA-15B4-4E94-86C7-97A1A0CB1108}" type="slidenum">
              <a:rPr lang="es-MX" smtClean="0"/>
              <a:t>‹Nº›</a:t>
            </a:fld>
            <a:endParaRPr lang="es-MX"/>
          </a:p>
        </p:txBody>
      </p:sp>
    </p:spTree>
    <p:extLst>
      <p:ext uri="{BB962C8B-B14F-4D97-AF65-F5344CB8AC3E}">
        <p14:creationId xmlns:p14="http://schemas.microsoft.com/office/powerpoint/2010/main" val="40009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D56E82F-C307-4587-9CBF-1D3198FFB2E2}" type="datetimeFigureOut">
              <a:rPr lang="es-MX" smtClean="0"/>
              <a:t>30/11/2015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D1056CA-15B4-4E94-86C7-97A1A0CB1108}" type="slidenum">
              <a:rPr lang="es-MX" smtClean="0"/>
              <a:t>‹Nº›</a:t>
            </a:fld>
            <a:endParaRPr lang="es-MX"/>
          </a:p>
        </p:txBody>
      </p:sp>
    </p:spTree>
    <p:extLst>
      <p:ext uri="{BB962C8B-B14F-4D97-AF65-F5344CB8AC3E}">
        <p14:creationId xmlns:p14="http://schemas.microsoft.com/office/powerpoint/2010/main" val="927764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56E82F-C307-4587-9CBF-1D3198FFB2E2}" type="datetimeFigureOut">
              <a:rPr lang="es-MX" smtClean="0"/>
              <a:t>30/11/2015</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056CA-15B4-4E94-86C7-97A1A0CB1108}" type="slidenum">
              <a:rPr lang="es-MX" smtClean="0"/>
              <a:t>‹Nº›</a:t>
            </a:fld>
            <a:endParaRPr lang="es-MX"/>
          </a:p>
        </p:txBody>
      </p:sp>
    </p:spTree>
    <p:extLst>
      <p:ext uri="{BB962C8B-B14F-4D97-AF65-F5344CB8AC3E}">
        <p14:creationId xmlns:p14="http://schemas.microsoft.com/office/powerpoint/2010/main" val="2717546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jp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jpg"/><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jpg"/><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jpg"/><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4.jpg"/><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4.jpg"/><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4.jpg"/><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13" Type="http://schemas.openxmlformats.org/officeDocument/2006/relationships/diagramLayout" Target="../diagrams/layout12.xml"/><Relationship Id="rId18" Type="http://schemas.openxmlformats.org/officeDocument/2006/relationships/diagramLayout" Target="../diagrams/layout13.xml"/><Relationship Id="rId26" Type="http://schemas.microsoft.com/office/2007/relationships/diagramDrawing" Target="../diagrams/drawing14.xml"/><Relationship Id="rId3" Type="http://schemas.openxmlformats.org/officeDocument/2006/relationships/diagramLayout" Target="../diagrams/layout10.xml"/><Relationship Id="rId21" Type="http://schemas.microsoft.com/office/2007/relationships/diagramDrawing" Target="../diagrams/drawing13.xml"/><Relationship Id="rId34" Type="http://schemas.openxmlformats.org/officeDocument/2006/relationships/hyperlink" Target="mailto:lmadrid@funcionpublica.gob.mx" TargetMode="External"/><Relationship Id="rId7" Type="http://schemas.openxmlformats.org/officeDocument/2006/relationships/diagramData" Target="../diagrams/data11.xml"/><Relationship Id="rId12" Type="http://schemas.openxmlformats.org/officeDocument/2006/relationships/diagramData" Target="../diagrams/data12.xml"/><Relationship Id="rId17" Type="http://schemas.openxmlformats.org/officeDocument/2006/relationships/diagramData" Target="../diagrams/data13.xml"/><Relationship Id="rId25" Type="http://schemas.openxmlformats.org/officeDocument/2006/relationships/diagramColors" Target="../diagrams/colors14.xml"/><Relationship Id="rId33" Type="http://schemas.openxmlformats.org/officeDocument/2006/relationships/hyperlink" Target="mailto:harroyo@funcionpublica.gob.mx" TargetMode="External"/><Relationship Id="rId2" Type="http://schemas.openxmlformats.org/officeDocument/2006/relationships/diagramData" Target="../diagrams/data10.xml"/><Relationship Id="rId16" Type="http://schemas.microsoft.com/office/2007/relationships/diagramDrawing" Target="../diagrams/drawing12.xml"/><Relationship Id="rId20" Type="http://schemas.openxmlformats.org/officeDocument/2006/relationships/diagramColors" Target="../diagrams/colors13.xml"/><Relationship Id="rId29" Type="http://schemas.openxmlformats.org/officeDocument/2006/relationships/diagramQuickStyle" Target="../diagrams/quickStyle15.xml"/><Relationship Id="rId1" Type="http://schemas.openxmlformats.org/officeDocument/2006/relationships/slideLayout" Target="../slideLayouts/slideLayout13.xml"/><Relationship Id="rId6" Type="http://schemas.microsoft.com/office/2007/relationships/diagramDrawing" Target="../diagrams/drawing10.xml"/><Relationship Id="rId11" Type="http://schemas.microsoft.com/office/2007/relationships/diagramDrawing" Target="../diagrams/drawing11.xml"/><Relationship Id="rId24" Type="http://schemas.openxmlformats.org/officeDocument/2006/relationships/diagramQuickStyle" Target="../diagrams/quickStyle14.xml"/><Relationship Id="rId32" Type="http://schemas.openxmlformats.org/officeDocument/2006/relationships/hyperlink" Target="mailto:vmtorres@funcionpublica.gob.mx" TargetMode="External"/><Relationship Id="rId5" Type="http://schemas.openxmlformats.org/officeDocument/2006/relationships/diagramColors" Target="../diagrams/colors10.xml"/><Relationship Id="rId15" Type="http://schemas.openxmlformats.org/officeDocument/2006/relationships/diagramColors" Target="../diagrams/colors12.xml"/><Relationship Id="rId23" Type="http://schemas.openxmlformats.org/officeDocument/2006/relationships/diagramLayout" Target="../diagrams/layout14.xml"/><Relationship Id="rId28" Type="http://schemas.openxmlformats.org/officeDocument/2006/relationships/diagramLayout" Target="../diagrams/layout15.xml"/><Relationship Id="rId10" Type="http://schemas.openxmlformats.org/officeDocument/2006/relationships/diagramColors" Target="../diagrams/colors11.xml"/><Relationship Id="rId19" Type="http://schemas.openxmlformats.org/officeDocument/2006/relationships/diagramQuickStyle" Target="../diagrams/quickStyle13.xml"/><Relationship Id="rId31" Type="http://schemas.microsoft.com/office/2007/relationships/diagramDrawing" Target="../diagrams/drawing15.xml"/><Relationship Id="rId4" Type="http://schemas.openxmlformats.org/officeDocument/2006/relationships/diagramQuickStyle" Target="../diagrams/quickStyle10.xml"/><Relationship Id="rId9" Type="http://schemas.openxmlformats.org/officeDocument/2006/relationships/diagramQuickStyle" Target="../diagrams/quickStyle11.xml"/><Relationship Id="rId14" Type="http://schemas.openxmlformats.org/officeDocument/2006/relationships/diagramQuickStyle" Target="../diagrams/quickStyle12.xml"/><Relationship Id="rId22" Type="http://schemas.openxmlformats.org/officeDocument/2006/relationships/diagramData" Target="../diagrams/data14.xml"/><Relationship Id="rId27" Type="http://schemas.openxmlformats.org/officeDocument/2006/relationships/diagramData" Target="../diagrams/data15.xml"/><Relationship Id="rId30" Type="http://schemas.openxmlformats.org/officeDocument/2006/relationships/diagramColors" Target="../diagrams/colors15.xml"/><Relationship Id="rId35" Type="http://schemas.openxmlformats.org/officeDocument/2006/relationships/hyperlink" Target="mailto:ecaballe@funcionpublica.gob.mx" TargetMode="External"/><Relationship Id="rId8" Type="http://schemas.openxmlformats.org/officeDocument/2006/relationships/diagramLayout" Target="../diagrams/layout1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3874" y="711192"/>
            <a:ext cx="3524250" cy="1190625"/>
          </a:xfrm>
          <a:prstGeom prst="rect">
            <a:avLst/>
          </a:prstGeom>
        </p:spPr>
      </p:pic>
      <p:graphicFrame>
        <p:nvGraphicFramePr>
          <p:cNvPr id="3" name="Diagrama 2"/>
          <p:cNvGraphicFramePr/>
          <p:nvPr>
            <p:extLst/>
          </p:nvPr>
        </p:nvGraphicFramePr>
        <p:xfrm>
          <a:off x="1579418" y="4878603"/>
          <a:ext cx="8981078" cy="1077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CuadroTexto"/>
          <p:cNvSpPr txBox="1"/>
          <p:nvPr/>
        </p:nvSpPr>
        <p:spPr>
          <a:xfrm>
            <a:off x="5227814" y="6093296"/>
            <a:ext cx="1800493" cy="369332"/>
          </a:xfrm>
          <a:prstGeom prst="rect">
            <a:avLst/>
          </a:prstGeom>
          <a:noFill/>
          <a:ln>
            <a:noFill/>
          </a:ln>
        </p:spPr>
        <p:txBody>
          <a:bodyPr wrap="none" rtlCol="0">
            <a:spAutoFit/>
          </a:bodyPr>
          <a:lstStyle/>
          <a:p>
            <a:r>
              <a:rPr lang="es-MX" dirty="0" smtClean="0">
                <a:solidFill>
                  <a:schemeClr val="bg1">
                    <a:lumMod val="50000"/>
                  </a:schemeClr>
                </a:solidFill>
                <a:latin typeface="Times New Roman" pitchFamily="18" charset="0"/>
                <a:cs typeface="Times New Roman" pitchFamily="18" charset="0"/>
              </a:rPr>
              <a:t>Noviembre, 2015</a:t>
            </a:r>
            <a:endParaRPr lang="es-MX" dirty="0">
              <a:solidFill>
                <a:schemeClr val="bg1">
                  <a:lumMod val="50000"/>
                </a:schemeClr>
              </a:solidFill>
              <a:latin typeface="Times New Roman" pitchFamily="18" charset="0"/>
              <a:cs typeface="Times New Roman" pitchFamily="18" charset="0"/>
            </a:endParaRPr>
          </a:p>
        </p:txBody>
      </p:sp>
      <p:sp>
        <p:nvSpPr>
          <p:cNvPr id="9" name="Subtítulo 5"/>
          <p:cNvSpPr txBox="1">
            <a:spLocks/>
          </p:cNvSpPr>
          <p:nvPr/>
        </p:nvSpPr>
        <p:spPr>
          <a:xfrm>
            <a:off x="859971" y="2435385"/>
            <a:ext cx="10232572" cy="2335727"/>
          </a:xfrm>
          <a:prstGeom prst="rect">
            <a:avLst/>
          </a:prstGeom>
          <a:effectLst/>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3600" b="1" dirty="0" smtClean="0">
                <a:ln>
                  <a:solidFill>
                    <a:schemeClr val="bg1">
                      <a:lumMod val="95000"/>
                    </a:schemeClr>
                  </a:solidFill>
                </a:ln>
                <a:solidFill>
                  <a:srgbClr val="002060"/>
                </a:solidFill>
                <a:latin typeface="Soberana Sans" panose="02000000000000000000" pitchFamily="50" charset="0"/>
              </a:rPr>
              <a:t>PROGRAMA PARA UN GOBIERNO CERCANO Y MODERNO</a:t>
            </a:r>
          </a:p>
          <a:p>
            <a:pPr marL="0" indent="0" algn="ctr">
              <a:buNone/>
            </a:pPr>
            <a:r>
              <a:rPr lang="es-MX" sz="2400" b="1" dirty="0" smtClean="0">
                <a:ln>
                  <a:solidFill>
                    <a:schemeClr val="bg1">
                      <a:lumMod val="95000"/>
                    </a:schemeClr>
                  </a:solidFill>
                </a:ln>
                <a:solidFill>
                  <a:srgbClr val="002060"/>
                </a:solidFill>
                <a:latin typeface="Soberana Sans" panose="02000000000000000000" pitchFamily="50" charset="0"/>
              </a:rPr>
              <a:t>4.2 Fortalecer la Profesionalización de los Servidores </a:t>
            </a:r>
            <a:r>
              <a:rPr lang="es-MX" sz="2400" b="1" dirty="0">
                <a:ln>
                  <a:solidFill>
                    <a:schemeClr val="bg1">
                      <a:lumMod val="95000"/>
                    </a:schemeClr>
                  </a:solidFill>
                </a:ln>
                <a:solidFill>
                  <a:srgbClr val="002060"/>
                </a:solidFill>
                <a:latin typeface="Soberana Sans" panose="02000000000000000000" pitchFamily="50" charset="0"/>
              </a:rPr>
              <a:t>P</a:t>
            </a:r>
            <a:r>
              <a:rPr lang="es-MX" sz="2400" b="1" dirty="0" smtClean="0">
                <a:ln>
                  <a:solidFill>
                    <a:schemeClr val="bg1">
                      <a:lumMod val="95000"/>
                    </a:schemeClr>
                  </a:solidFill>
                </a:ln>
                <a:solidFill>
                  <a:srgbClr val="002060"/>
                </a:solidFill>
                <a:latin typeface="Soberana Sans" panose="02000000000000000000" pitchFamily="50" charset="0"/>
              </a:rPr>
              <a:t>úblicos</a:t>
            </a:r>
          </a:p>
        </p:txBody>
      </p:sp>
    </p:spTree>
    <p:extLst>
      <p:ext uri="{BB962C8B-B14F-4D97-AF65-F5344CB8AC3E}">
        <p14:creationId xmlns:p14="http://schemas.microsoft.com/office/powerpoint/2010/main" val="5910613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64459" y="686859"/>
            <a:ext cx="1225015" cy="461665"/>
          </a:xfrm>
          <a:prstGeom prst="rect">
            <a:avLst/>
          </a:prstGeom>
          <a:noFill/>
          <a:ln>
            <a:noFill/>
          </a:ln>
        </p:spPr>
        <p:txBody>
          <a:bodyPr wrap="square" rtlCol="0">
            <a:spAutoFit/>
          </a:bodyPr>
          <a:lstStyle/>
          <a:p>
            <a:r>
              <a:rPr lang="es-MX" sz="2400" b="1" dirty="0">
                <a:solidFill>
                  <a:srgbClr val="C00000"/>
                </a:solidFill>
              </a:rPr>
              <a:t>Ejemplo</a:t>
            </a:r>
          </a:p>
        </p:txBody>
      </p:sp>
      <p:graphicFrame>
        <p:nvGraphicFramePr>
          <p:cNvPr id="5" name="Diagrama 4"/>
          <p:cNvGraphicFramePr/>
          <p:nvPr>
            <p:extLst>
              <p:ext uri="{D42A27DB-BD31-4B8C-83A1-F6EECF244321}">
                <p14:modId xmlns:p14="http://schemas.microsoft.com/office/powerpoint/2010/main" val="4118364446"/>
              </p:ext>
            </p:extLst>
          </p:nvPr>
        </p:nvGraphicFramePr>
        <p:xfrm>
          <a:off x="1074057" y="1393372"/>
          <a:ext cx="9867705" cy="5007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3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67470" y="260648"/>
            <a:ext cx="932986" cy="727288"/>
          </a:xfrm>
          <a:prstGeom prst="rect">
            <a:avLst/>
          </a:prstGeom>
        </p:spPr>
      </p:pic>
    </p:spTree>
    <p:extLst>
      <p:ext uri="{BB962C8B-B14F-4D97-AF65-F5344CB8AC3E}">
        <p14:creationId xmlns:p14="http://schemas.microsoft.com/office/powerpoint/2010/main" val="15719748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7470" y="260648"/>
            <a:ext cx="932986" cy="727288"/>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3432200594"/>
              </p:ext>
            </p:extLst>
          </p:nvPr>
        </p:nvGraphicFramePr>
        <p:xfrm>
          <a:off x="672355" y="1422215"/>
          <a:ext cx="10878668" cy="4660353"/>
        </p:xfrm>
        <a:graphic>
          <a:graphicData uri="http://schemas.openxmlformats.org/drawingml/2006/table">
            <a:tbl>
              <a:tblPr firstRow="1" bandRow="1">
                <a:tableStyleId>{5C22544A-7EE6-4342-B048-85BDC9FD1C3A}</a:tableStyleId>
              </a:tblPr>
              <a:tblGrid>
                <a:gridCol w="2043951"/>
                <a:gridCol w="2702859"/>
                <a:gridCol w="3412191"/>
                <a:gridCol w="2719667"/>
              </a:tblGrid>
              <a:tr h="515073">
                <a:tc>
                  <a:txBody>
                    <a:bodyPr/>
                    <a:lstStyle/>
                    <a:p>
                      <a:pPr algn="ctr"/>
                      <a:r>
                        <a:rPr lang="es-MX" dirty="0" smtClean="0"/>
                        <a:t>Línea</a:t>
                      </a:r>
                      <a:r>
                        <a:rPr lang="es-MX" baseline="0" dirty="0" smtClean="0"/>
                        <a:t> de acción</a:t>
                      </a:r>
                      <a:endParaRPr lang="es-MX" dirty="0"/>
                    </a:p>
                  </a:txBody>
                  <a:tcPr>
                    <a:solidFill>
                      <a:schemeClr val="accent1">
                        <a:lumMod val="75000"/>
                      </a:schemeClr>
                    </a:solidFill>
                  </a:tcPr>
                </a:tc>
                <a:tc>
                  <a:txBody>
                    <a:bodyPr/>
                    <a:lstStyle/>
                    <a:p>
                      <a:pPr algn="ctr"/>
                      <a:r>
                        <a:rPr lang="es-MX" dirty="0" smtClean="0"/>
                        <a:t>¿Qué?</a:t>
                      </a:r>
                      <a:endParaRPr lang="es-MX" dirty="0"/>
                    </a:p>
                  </a:txBody>
                  <a:tcPr>
                    <a:solidFill>
                      <a:schemeClr val="accent1">
                        <a:lumMod val="75000"/>
                      </a:schemeClr>
                    </a:solidFill>
                  </a:tcPr>
                </a:tc>
                <a:tc>
                  <a:txBody>
                    <a:bodyPr/>
                    <a:lstStyle/>
                    <a:p>
                      <a:pPr algn="ctr"/>
                      <a:r>
                        <a:rPr lang="es-MX" dirty="0" smtClean="0"/>
                        <a:t>¿Cómo?</a:t>
                      </a:r>
                      <a:endParaRPr lang="es-MX" dirty="0"/>
                    </a:p>
                  </a:txBody>
                  <a:tcPr>
                    <a:solidFill>
                      <a:schemeClr val="accent1">
                        <a:lumMod val="75000"/>
                      </a:schemeClr>
                    </a:solidFill>
                  </a:tcPr>
                </a:tc>
                <a:tc>
                  <a:txBody>
                    <a:bodyPr/>
                    <a:lstStyle/>
                    <a:p>
                      <a:pPr algn="ctr"/>
                      <a:r>
                        <a:rPr lang="es-MX" dirty="0" smtClean="0"/>
                        <a:t>¿Cuándo?</a:t>
                      </a:r>
                      <a:endParaRPr lang="es-MX" dirty="0"/>
                    </a:p>
                  </a:txBody>
                  <a:tcPr>
                    <a:solidFill>
                      <a:schemeClr val="accent1">
                        <a:lumMod val="75000"/>
                      </a:schemeClr>
                    </a:solidFill>
                  </a:tcPr>
                </a:tc>
              </a:tr>
              <a:tr h="37084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smtClean="0">
                          <a:ln>
                            <a:noFill/>
                          </a:ln>
                          <a:solidFill>
                            <a:srgbClr val="FFFFFF"/>
                          </a:solidFill>
                          <a:effectLst/>
                          <a:uLnTx/>
                          <a:uFillTx/>
                          <a:latin typeface="+mn-lt"/>
                        </a:rPr>
                        <a:t>4.2.1  Establecer convenios de cooperación técnica con instituciones públicas y privadas en materia de gestión de recursos humanos y SPC</a:t>
                      </a:r>
                    </a:p>
                    <a:p>
                      <a:endParaRPr lang="es-MX" dirty="0"/>
                    </a:p>
                  </a:txBody>
                  <a:tcPr>
                    <a:solidFill>
                      <a:srgbClr val="002060"/>
                    </a:solidFill>
                  </a:tcPr>
                </a:tc>
                <a:tc>
                  <a:txBody>
                    <a:bodyPr/>
                    <a:lstStyle/>
                    <a:p>
                      <a:pPr algn="just"/>
                      <a:r>
                        <a:rPr lang="es-MX" sz="1800" b="0" i="0" u="none" strike="noStrike" dirty="0" smtClean="0">
                          <a:solidFill>
                            <a:srgbClr val="000000"/>
                          </a:solidFill>
                          <a:effectLst/>
                          <a:latin typeface="+mn-lt"/>
                        </a:rPr>
                        <a:t>Que la Institución cuente por lo menos con </a:t>
                      </a:r>
                      <a:r>
                        <a:rPr lang="es-MX" sz="1800" b="1" i="0" u="none" strike="noStrike" dirty="0" smtClean="0">
                          <a:solidFill>
                            <a:srgbClr val="000000"/>
                          </a:solidFill>
                          <a:effectLst/>
                          <a:latin typeface="+mn-lt"/>
                        </a:rPr>
                        <a:t>1 (un) convenio de cooperación técnica al 2018</a:t>
                      </a:r>
                      <a:r>
                        <a:rPr lang="es-MX" sz="1800" b="0" i="0" u="none" strike="noStrike" dirty="0" smtClean="0">
                          <a:solidFill>
                            <a:srgbClr val="000000"/>
                          </a:solidFill>
                          <a:effectLst/>
                          <a:latin typeface="+mn-lt"/>
                        </a:rPr>
                        <a:t> con alguna institución pública o privada en materia de gestión de RH y, en su caso SPC</a:t>
                      </a:r>
                      <a:endParaRPr lang="es-MX"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800" b="1" i="0" u="none" strike="noStrike" dirty="0" smtClean="0">
                          <a:solidFill>
                            <a:srgbClr val="000000"/>
                          </a:solidFill>
                          <a:effectLst/>
                          <a:latin typeface="+mn-lt"/>
                        </a:rPr>
                        <a:t>Por lo menos contemplando</a:t>
                      </a:r>
                      <a:r>
                        <a:rPr lang="es-MX" sz="1800" b="1" i="0" u="none" strike="noStrike" baseline="0" dirty="0" smtClean="0">
                          <a:solidFill>
                            <a:srgbClr val="000000"/>
                          </a:solidFill>
                          <a:effectLst/>
                          <a:latin typeface="+mn-lt"/>
                        </a:rPr>
                        <a:t> algún rubro relacionado a:</a:t>
                      </a:r>
                    </a:p>
                    <a:p>
                      <a:pPr marL="0" marR="0" indent="0" algn="just" defTabSz="914400" rtl="0" eaLnBrk="1" fontAlgn="auto" latinLnBrk="0" hangingPunct="1">
                        <a:lnSpc>
                          <a:spcPct val="100000"/>
                        </a:lnSpc>
                        <a:spcBef>
                          <a:spcPts val="0"/>
                        </a:spcBef>
                        <a:spcAft>
                          <a:spcPts val="0"/>
                        </a:spcAft>
                        <a:buClrTx/>
                        <a:buSzTx/>
                        <a:buFontTx/>
                        <a:buNone/>
                        <a:tabLst/>
                        <a:defRPr/>
                      </a:pPr>
                      <a:r>
                        <a:rPr lang="es-MX" sz="1800" b="0" i="0" u="none" strike="noStrike" dirty="0" smtClean="0">
                          <a:solidFill>
                            <a:srgbClr val="000000"/>
                          </a:solidFill>
                          <a:effectLst/>
                          <a:latin typeface="+mn-lt"/>
                        </a:rPr>
                        <a:t>Coordinación, colaboración, intercambio de información experiencias o mejores prácticas, prácticas profesionales o servicio social, intercambio académico, investigación u otro que fortalezca la Profesionalización de los Recursos Humanos</a:t>
                      </a:r>
                      <a:endParaRPr lang="es-MX"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800" b="1" i="0" u="none" strike="noStrike" dirty="0" smtClean="0">
                          <a:solidFill>
                            <a:srgbClr val="000000"/>
                          </a:solidFill>
                          <a:effectLst/>
                          <a:latin typeface="+mn-lt"/>
                        </a:rPr>
                        <a:t>Reporte Anual</a:t>
                      </a: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800" b="0" i="0" u="none" strike="noStrike" dirty="0" smtClean="0">
                        <a:solidFill>
                          <a:srgbClr val="000000"/>
                        </a:solidFill>
                        <a:effectLst/>
                        <a:latin typeface="+mn-lt"/>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800" b="0" i="0" u="none" strike="noStrike" dirty="0" smtClean="0">
                          <a:solidFill>
                            <a:srgbClr val="000000"/>
                          </a:solidFill>
                          <a:effectLst/>
                          <a:latin typeface="+mn-lt"/>
                        </a:rPr>
                        <a:t>En caso de no tener,  la dependencia o entidad deberá establecer un programa de  trabajo para la elaboración de una propuesta de convenio</a:t>
                      </a:r>
                      <a:r>
                        <a:rPr lang="es-MX" sz="1800" b="0" i="0" u="none" strike="noStrike" baseline="0" dirty="0" smtClean="0">
                          <a:solidFill>
                            <a:srgbClr val="000000"/>
                          </a:solidFill>
                          <a:effectLst/>
                          <a:latin typeface="+mn-lt"/>
                        </a:rPr>
                        <a:t> que deberá estar suscrito al 2018</a:t>
                      </a:r>
                      <a:endParaRPr lang="es-MX" sz="1800" b="0" i="0" u="none" strike="noStrike" dirty="0" smtClean="0">
                        <a:solidFill>
                          <a:srgbClr val="000000"/>
                        </a:solidFill>
                        <a:effectLst/>
                        <a:latin typeface="+mn-lt"/>
                      </a:endParaRPr>
                    </a:p>
                  </a:txBody>
                  <a:tcPr/>
                </a:tc>
              </a:tr>
              <a:tr h="370840">
                <a:tc>
                  <a:txBody>
                    <a:bodyPr/>
                    <a:lstStyle/>
                    <a:p>
                      <a:pPr algn="ctr"/>
                      <a:r>
                        <a:rPr lang="es-MX" dirty="0" smtClean="0"/>
                        <a:t>Observaciones:</a:t>
                      </a:r>
                      <a:endParaRPr lang="es-MX" dirty="0"/>
                    </a:p>
                  </a:txBody>
                  <a:tcPr>
                    <a:solidFill>
                      <a:schemeClr val="accent3">
                        <a:lumMod val="60000"/>
                        <a:lumOff val="40000"/>
                      </a:schemeClr>
                    </a:solidFill>
                  </a:tcPr>
                </a:tc>
                <a:tc gridSpan="3">
                  <a:txBody>
                    <a:bodyPr/>
                    <a:lstStyle/>
                    <a:p>
                      <a:pPr algn="just">
                        <a:lnSpc>
                          <a:spcPct val="100000"/>
                        </a:lnSpc>
                        <a:spcBef>
                          <a:spcPts val="0"/>
                        </a:spcBef>
                      </a:pPr>
                      <a:r>
                        <a:rPr lang="es-MX" sz="1600" dirty="0" smtClean="0"/>
                        <a:t>Se</a:t>
                      </a:r>
                      <a:r>
                        <a:rPr lang="es-MX" sz="1600" baseline="0" dirty="0" smtClean="0"/>
                        <a:t> debe enviar una copia del </a:t>
                      </a:r>
                      <a:r>
                        <a:rPr lang="es-MX" sz="1600" dirty="0" smtClean="0"/>
                        <a:t>convenio en medio magnético a la UPRHAPF, para</a:t>
                      </a:r>
                      <a:r>
                        <a:rPr lang="es-MX" sz="1600" baseline="0" dirty="0" smtClean="0"/>
                        <a:t> su registro</a:t>
                      </a:r>
                      <a:endParaRPr lang="es-MX" sz="1600" dirty="0" smtClean="0"/>
                    </a:p>
                    <a:p>
                      <a:pPr algn="just">
                        <a:lnSpc>
                          <a:spcPct val="100000"/>
                        </a:lnSpc>
                        <a:spcBef>
                          <a:spcPts val="0"/>
                        </a:spcBef>
                      </a:pPr>
                      <a:endParaRPr lang="es-MX" sz="1600" dirty="0" smtClean="0"/>
                    </a:p>
                    <a:p>
                      <a:pPr algn="just">
                        <a:lnSpc>
                          <a:spcPct val="100000"/>
                        </a:lnSpc>
                        <a:spcBef>
                          <a:spcPts val="0"/>
                        </a:spcBef>
                      </a:pPr>
                      <a:r>
                        <a:rPr lang="es-MX" sz="1600" dirty="0" smtClean="0"/>
                        <a:t>El convenio debe contar con cláusulas que permitan identificar su contribución a  fines de desarrollo y/o profesionalización de los servidores públicos, cómo se instrumentará, las condiciones, previsiones, y quienes</a:t>
                      </a:r>
                      <a:r>
                        <a:rPr lang="es-MX" sz="1600" baseline="0" dirty="0" smtClean="0"/>
                        <a:t> son los responsables</a:t>
                      </a:r>
                      <a:endParaRPr lang="es-MX" sz="1600" dirty="0"/>
                    </a:p>
                  </a:txBody>
                  <a:tcPr/>
                </a:tc>
                <a:tc hMerge="1">
                  <a:txBody>
                    <a:bodyPr/>
                    <a:lstStyle/>
                    <a:p>
                      <a:endParaRPr lang="es-MX" dirty="0"/>
                    </a:p>
                  </a:txBody>
                  <a:tcPr/>
                </a:tc>
                <a:tc hMerge="1">
                  <a:txBody>
                    <a:bodyPr/>
                    <a:lstStyle/>
                    <a:p>
                      <a:endParaRPr lang="es-MX" dirty="0"/>
                    </a:p>
                  </a:txBody>
                  <a:tcPr/>
                </a:tc>
              </a:tr>
            </a:tbl>
          </a:graphicData>
        </a:graphic>
      </p:graphicFrame>
      <p:sp>
        <p:nvSpPr>
          <p:cNvPr id="6" name="4 CuadroTexto"/>
          <p:cNvSpPr txBox="1"/>
          <p:nvPr/>
        </p:nvSpPr>
        <p:spPr>
          <a:xfrm>
            <a:off x="753334" y="405248"/>
            <a:ext cx="8514136" cy="461665"/>
          </a:xfrm>
          <a:prstGeom prst="rect">
            <a:avLst/>
          </a:prstGeom>
          <a:noFill/>
          <a:ln>
            <a:noFill/>
          </a:ln>
        </p:spPr>
        <p:txBody>
          <a:bodyPr wrap="square" rtlCol="0">
            <a:spAutoFit/>
          </a:bodyPr>
          <a:lstStyle>
            <a:defPPr>
              <a:defRPr lang="es-MX"/>
            </a:defPPr>
            <a:lvl1pPr>
              <a:defRPr sz="2400" b="1">
                <a:solidFill>
                  <a:srgbClr val="C00000"/>
                </a:solidFill>
              </a:defRPr>
            </a:lvl1pPr>
          </a:lstStyle>
          <a:p>
            <a:r>
              <a:rPr lang="es-MX" dirty="0"/>
              <a:t>Reporte de información </a:t>
            </a:r>
            <a:r>
              <a:rPr lang="es-MX" dirty="0" smtClean="0"/>
              <a:t>de avances de Líneas de Acción del PGCM</a:t>
            </a:r>
            <a:endParaRPr lang="es-MX" dirty="0"/>
          </a:p>
        </p:txBody>
      </p:sp>
    </p:spTree>
    <p:extLst>
      <p:ext uri="{BB962C8B-B14F-4D97-AF65-F5344CB8AC3E}">
        <p14:creationId xmlns:p14="http://schemas.microsoft.com/office/powerpoint/2010/main" val="41307768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990846860"/>
              </p:ext>
            </p:extLst>
          </p:nvPr>
        </p:nvGraphicFramePr>
        <p:xfrm>
          <a:off x="672355" y="1422215"/>
          <a:ext cx="10878668" cy="4660353"/>
        </p:xfrm>
        <a:graphic>
          <a:graphicData uri="http://schemas.openxmlformats.org/drawingml/2006/table">
            <a:tbl>
              <a:tblPr firstRow="1" bandRow="1">
                <a:tableStyleId>{5C22544A-7EE6-4342-B048-85BDC9FD1C3A}</a:tableStyleId>
              </a:tblPr>
              <a:tblGrid>
                <a:gridCol w="2043951"/>
                <a:gridCol w="2702859"/>
                <a:gridCol w="3412191"/>
                <a:gridCol w="2719667"/>
              </a:tblGrid>
              <a:tr h="515073">
                <a:tc>
                  <a:txBody>
                    <a:bodyPr/>
                    <a:lstStyle/>
                    <a:p>
                      <a:pPr algn="ctr"/>
                      <a:r>
                        <a:rPr lang="es-MX" dirty="0" smtClean="0"/>
                        <a:t>INDICADOR</a:t>
                      </a:r>
                      <a:endParaRPr lang="es-MX" dirty="0"/>
                    </a:p>
                  </a:txBody>
                  <a:tcPr>
                    <a:solidFill>
                      <a:schemeClr val="accent1">
                        <a:lumMod val="75000"/>
                      </a:schemeClr>
                    </a:solidFill>
                  </a:tcPr>
                </a:tc>
                <a:tc>
                  <a:txBody>
                    <a:bodyPr/>
                    <a:lstStyle/>
                    <a:p>
                      <a:pPr algn="ctr"/>
                      <a:r>
                        <a:rPr lang="es-MX" dirty="0" smtClean="0"/>
                        <a:t>¿Qué?</a:t>
                      </a:r>
                      <a:endParaRPr lang="es-MX" dirty="0"/>
                    </a:p>
                  </a:txBody>
                  <a:tcPr>
                    <a:solidFill>
                      <a:schemeClr val="accent1">
                        <a:lumMod val="75000"/>
                      </a:schemeClr>
                    </a:solidFill>
                  </a:tcPr>
                </a:tc>
                <a:tc>
                  <a:txBody>
                    <a:bodyPr/>
                    <a:lstStyle/>
                    <a:p>
                      <a:pPr algn="ctr"/>
                      <a:r>
                        <a:rPr lang="es-MX" dirty="0" smtClean="0"/>
                        <a:t>¿Cómo?</a:t>
                      </a:r>
                      <a:endParaRPr lang="es-MX" dirty="0"/>
                    </a:p>
                  </a:txBody>
                  <a:tcPr>
                    <a:solidFill>
                      <a:schemeClr val="accent1">
                        <a:lumMod val="75000"/>
                      </a:schemeClr>
                    </a:solidFill>
                  </a:tcPr>
                </a:tc>
                <a:tc>
                  <a:txBody>
                    <a:bodyPr/>
                    <a:lstStyle/>
                    <a:p>
                      <a:pPr algn="ctr"/>
                      <a:r>
                        <a:rPr lang="es-MX" dirty="0" smtClean="0"/>
                        <a:t>¿Cuándo?</a:t>
                      </a:r>
                      <a:endParaRPr lang="es-MX" dirty="0"/>
                    </a:p>
                  </a:txBody>
                  <a:tcPr>
                    <a:solidFill>
                      <a:schemeClr val="accent1">
                        <a:lumMod val="75000"/>
                      </a:schemeClr>
                    </a:solidFill>
                  </a:tcPr>
                </a:tc>
              </a:tr>
              <a:tr h="37084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smtClean="0">
                          <a:ln>
                            <a:noFill/>
                          </a:ln>
                          <a:solidFill>
                            <a:srgbClr val="FFFFFF"/>
                          </a:solidFill>
                          <a:effectLst/>
                          <a:uLnTx/>
                          <a:uFillTx/>
                          <a:latin typeface="+mn-lt"/>
                        </a:rPr>
                        <a:t>4.2.1  Establecer convenios de cooperación técnica con instituciones públicas y privadas en materia de gestión de recursos humanos y SPC.</a:t>
                      </a:r>
                    </a:p>
                    <a:p>
                      <a:endParaRPr lang="es-MX" dirty="0"/>
                    </a:p>
                  </a:txBody>
                  <a:tcPr>
                    <a:solidFill>
                      <a:srgbClr val="002060"/>
                    </a:solidFill>
                  </a:tcPr>
                </a:tc>
                <a:tc>
                  <a:txBody>
                    <a:bodyPr/>
                    <a:lstStyle/>
                    <a:p>
                      <a:pPr algn="just"/>
                      <a:r>
                        <a:rPr lang="es-MX" sz="1800" b="0" i="0" u="none" strike="noStrike" dirty="0" smtClean="0">
                          <a:solidFill>
                            <a:srgbClr val="000000"/>
                          </a:solidFill>
                          <a:effectLst/>
                          <a:latin typeface="+mn-lt"/>
                        </a:rPr>
                        <a:t>Que la Institución cuente por lo menos con </a:t>
                      </a:r>
                      <a:r>
                        <a:rPr lang="es-MX" sz="1800" b="1" i="0" u="none" strike="noStrike" dirty="0" smtClean="0">
                          <a:solidFill>
                            <a:srgbClr val="000000"/>
                          </a:solidFill>
                          <a:effectLst/>
                          <a:latin typeface="+mn-lt"/>
                        </a:rPr>
                        <a:t>1 (un) convenio de cooperación técnica al 2018</a:t>
                      </a:r>
                      <a:r>
                        <a:rPr lang="es-MX" sz="1800" b="0" i="0" u="none" strike="noStrike" dirty="0" smtClean="0">
                          <a:solidFill>
                            <a:srgbClr val="000000"/>
                          </a:solidFill>
                          <a:effectLst/>
                          <a:latin typeface="+mn-lt"/>
                        </a:rPr>
                        <a:t> con alguna institución pública o privada en materia de gestión de RH y, en su caso SPC.</a:t>
                      </a:r>
                      <a:endParaRPr lang="es-MX"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800" b="1" i="0" u="none" strike="noStrike" dirty="0" smtClean="0">
                          <a:solidFill>
                            <a:srgbClr val="000000"/>
                          </a:solidFill>
                          <a:effectLst/>
                          <a:latin typeface="+mn-lt"/>
                        </a:rPr>
                        <a:t>Por lo menos contemplando</a:t>
                      </a:r>
                      <a:r>
                        <a:rPr lang="es-MX" sz="1800" b="1" i="0" u="none" strike="noStrike" baseline="0" dirty="0" smtClean="0">
                          <a:solidFill>
                            <a:srgbClr val="000000"/>
                          </a:solidFill>
                          <a:effectLst/>
                          <a:latin typeface="+mn-lt"/>
                        </a:rPr>
                        <a:t> algún rubro relacionado a:</a:t>
                      </a:r>
                    </a:p>
                    <a:p>
                      <a:pPr marL="0" marR="0" indent="0" algn="just" defTabSz="914400" rtl="0" eaLnBrk="1" fontAlgn="auto" latinLnBrk="0" hangingPunct="1">
                        <a:lnSpc>
                          <a:spcPct val="100000"/>
                        </a:lnSpc>
                        <a:spcBef>
                          <a:spcPts val="0"/>
                        </a:spcBef>
                        <a:spcAft>
                          <a:spcPts val="0"/>
                        </a:spcAft>
                        <a:buClrTx/>
                        <a:buSzTx/>
                        <a:buFontTx/>
                        <a:buNone/>
                        <a:tabLst/>
                        <a:defRPr/>
                      </a:pPr>
                      <a:r>
                        <a:rPr lang="es-MX" sz="1800" b="0" i="0" u="none" strike="noStrike" dirty="0" smtClean="0">
                          <a:solidFill>
                            <a:srgbClr val="000000"/>
                          </a:solidFill>
                          <a:effectLst/>
                          <a:latin typeface="+mn-lt"/>
                        </a:rPr>
                        <a:t>Coordinación, Colaboración, Intercambio de información experiencias o mejores prácticas, Prácticas profesionales o Servicio social, Intercambio académico, Investigación u otro que fortalezca la Profesionalización de los Recursos Humanos.</a:t>
                      </a:r>
                      <a:endParaRPr lang="es-MX"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800" b="1" i="0" u="none" strike="noStrike" dirty="0" smtClean="0">
                          <a:solidFill>
                            <a:srgbClr val="000000"/>
                          </a:solidFill>
                          <a:effectLst/>
                          <a:latin typeface="+mn-lt"/>
                        </a:rPr>
                        <a:t>Reporte Anual</a:t>
                      </a: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800" b="0" i="0" u="none" strike="noStrike" dirty="0" smtClean="0">
                        <a:solidFill>
                          <a:srgbClr val="000000"/>
                        </a:solidFill>
                        <a:effectLst/>
                        <a:latin typeface="+mn-lt"/>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800" b="0" i="0" u="none" strike="noStrike" dirty="0" smtClean="0">
                          <a:solidFill>
                            <a:srgbClr val="000000"/>
                          </a:solidFill>
                          <a:effectLst/>
                          <a:latin typeface="+mn-lt"/>
                        </a:rPr>
                        <a:t>En caso de no tener,  la dependencia o entidad deberá establecer un programa de  trabajo para la elaboración de una propuesta de convenio.</a:t>
                      </a:r>
                    </a:p>
                    <a:p>
                      <a:pPr algn="just"/>
                      <a:endParaRPr lang="es-MX" dirty="0"/>
                    </a:p>
                  </a:txBody>
                  <a:tcPr/>
                </a:tc>
              </a:tr>
              <a:tr h="370840">
                <a:tc>
                  <a:txBody>
                    <a:bodyPr/>
                    <a:lstStyle/>
                    <a:p>
                      <a:pPr algn="ctr"/>
                      <a:r>
                        <a:rPr lang="es-MX" dirty="0" smtClean="0"/>
                        <a:t>Observaciones:</a:t>
                      </a:r>
                      <a:endParaRPr lang="es-MX" dirty="0"/>
                    </a:p>
                  </a:txBody>
                  <a:tcPr>
                    <a:solidFill>
                      <a:schemeClr val="accent3">
                        <a:lumMod val="60000"/>
                        <a:lumOff val="40000"/>
                      </a:schemeClr>
                    </a:solidFill>
                  </a:tcPr>
                </a:tc>
                <a:tc gridSpan="3">
                  <a:txBody>
                    <a:bodyPr/>
                    <a:lstStyle/>
                    <a:p>
                      <a:pPr algn="just">
                        <a:lnSpc>
                          <a:spcPct val="100000"/>
                        </a:lnSpc>
                        <a:spcBef>
                          <a:spcPts val="0"/>
                        </a:spcBef>
                      </a:pPr>
                      <a:r>
                        <a:rPr lang="es-MX" sz="1600" dirty="0" smtClean="0"/>
                        <a:t>Se</a:t>
                      </a:r>
                      <a:r>
                        <a:rPr lang="es-MX" sz="1600" baseline="0" dirty="0" smtClean="0"/>
                        <a:t> debe enviar una copia del </a:t>
                      </a:r>
                      <a:r>
                        <a:rPr lang="es-MX" sz="1600" dirty="0" smtClean="0"/>
                        <a:t>convenio en medio en medio magnético a la UPRHAPF, para</a:t>
                      </a:r>
                      <a:r>
                        <a:rPr lang="es-MX" sz="1600" baseline="0" dirty="0" smtClean="0"/>
                        <a:t> su registro</a:t>
                      </a:r>
                      <a:r>
                        <a:rPr lang="es-MX" sz="1600" dirty="0" smtClean="0"/>
                        <a:t>.</a:t>
                      </a:r>
                    </a:p>
                    <a:p>
                      <a:pPr algn="just">
                        <a:lnSpc>
                          <a:spcPct val="100000"/>
                        </a:lnSpc>
                        <a:spcBef>
                          <a:spcPts val="0"/>
                        </a:spcBef>
                      </a:pPr>
                      <a:endParaRPr lang="es-MX" sz="1600" dirty="0" smtClean="0"/>
                    </a:p>
                    <a:p>
                      <a:pPr algn="just">
                        <a:lnSpc>
                          <a:spcPct val="100000"/>
                        </a:lnSpc>
                        <a:spcBef>
                          <a:spcPts val="0"/>
                        </a:spcBef>
                      </a:pPr>
                      <a:r>
                        <a:rPr lang="es-MX" sz="1600" dirty="0" smtClean="0"/>
                        <a:t>El convenio debe contar con cláusulas que permitan identificar su contribución a  fines de desarrollo y/o profesionalización de los servidores públicos, cómo se instrumentará, las condiciones, previsiones, y quienes</a:t>
                      </a:r>
                      <a:r>
                        <a:rPr lang="es-MX" sz="1600" baseline="0" dirty="0" smtClean="0"/>
                        <a:t> son los responsables.</a:t>
                      </a:r>
                      <a:endParaRPr lang="es-MX" sz="1600" dirty="0"/>
                    </a:p>
                  </a:txBody>
                  <a:tcPr/>
                </a:tc>
                <a:tc hMerge="1">
                  <a:txBody>
                    <a:bodyPr/>
                    <a:lstStyle/>
                    <a:p>
                      <a:endParaRPr lang="es-MX" dirty="0"/>
                    </a:p>
                  </a:txBody>
                  <a:tcPr/>
                </a:tc>
                <a:tc hMerge="1">
                  <a:txBody>
                    <a:bodyPr/>
                    <a:lstStyle/>
                    <a:p>
                      <a:endParaRPr lang="es-MX" dirty="0"/>
                    </a:p>
                  </a:txBody>
                  <a:tcPr/>
                </a:tc>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1343430729"/>
              </p:ext>
            </p:extLst>
          </p:nvPr>
        </p:nvGraphicFramePr>
        <p:xfrm>
          <a:off x="672355" y="1121992"/>
          <a:ext cx="10878668" cy="5247640"/>
        </p:xfrm>
        <a:graphic>
          <a:graphicData uri="http://schemas.openxmlformats.org/drawingml/2006/table">
            <a:tbl>
              <a:tblPr firstRow="1" bandRow="1">
                <a:tableStyleId>{5C22544A-7EE6-4342-B048-85BDC9FD1C3A}</a:tableStyleId>
              </a:tblPr>
              <a:tblGrid>
                <a:gridCol w="2043951"/>
                <a:gridCol w="2702859"/>
                <a:gridCol w="3412191"/>
                <a:gridCol w="2719667"/>
              </a:tblGrid>
              <a:tr h="370840">
                <a:tc>
                  <a:txBody>
                    <a:bodyPr/>
                    <a:lstStyle/>
                    <a:p>
                      <a:pPr algn="ctr"/>
                      <a:r>
                        <a:rPr lang="es-MX" dirty="0" smtClean="0"/>
                        <a:t>Línea de acción</a:t>
                      </a:r>
                      <a:endParaRPr lang="es-MX" dirty="0"/>
                    </a:p>
                  </a:txBody>
                  <a:tcPr>
                    <a:solidFill>
                      <a:schemeClr val="accent1">
                        <a:lumMod val="75000"/>
                      </a:schemeClr>
                    </a:solidFill>
                  </a:tcPr>
                </a:tc>
                <a:tc>
                  <a:txBody>
                    <a:bodyPr/>
                    <a:lstStyle/>
                    <a:p>
                      <a:pPr algn="ctr"/>
                      <a:r>
                        <a:rPr lang="es-MX" dirty="0" smtClean="0"/>
                        <a:t>¿Qué?</a:t>
                      </a:r>
                      <a:endParaRPr lang="es-MX" dirty="0"/>
                    </a:p>
                  </a:txBody>
                  <a:tcPr>
                    <a:solidFill>
                      <a:schemeClr val="accent1">
                        <a:lumMod val="75000"/>
                      </a:schemeClr>
                    </a:solidFill>
                  </a:tcPr>
                </a:tc>
                <a:tc>
                  <a:txBody>
                    <a:bodyPr/>
                    <a:lstStyle/>
                    <a:p>
                      <a:pPr algn="ctr"/>
                      <a:r>
                        <a:rPr lang="es-MX" dirty="0" smtClean="0"/>
                        <a:t>¿Cómo?</a:t>
                      </a:r>
                      <a:endParaRPr lang="es-MX" dirty="0"/>
                    </a:p>
                  </a:txBody>
                  <a:tcPr>
                    <a:solidFill>
                      <a:schemeClr val="accent1">
                        <a:lumMod val="75000"/>
                      </a:schemeClr>
                    </a:solidFill>
                  </a:tcPr>
                </a:tc>
                <a:tc>
                  <a:txBody>
                    <a:bodyPr/>
                    <a:lstStyle/>
                    <a:p>
                      <a:pPr algn="ctr"/>
                      <a:r>
                        <a:rPr lang="es-MX" dirty="0" smtClean="0"/>
                        <a:t>¿Cuándo?</a:t>
                      </a:r>
                      <a:endParaRPr lang="es-MX" dirty="0"/>
                    </a:p>
                  </a:txBody>
                  <a:tcPr>
                    <a:solidFill>
                      <a:schemeClr val="accent1">
                        <a:lumMod val="75000"/>
                      </a:schemeClr>
                    </a:solidFill>
                  </a:tcPr>
                </a:tc>
              </a:tr>
              <a:tr h="37084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MX" sz="1800" b="1" i="0" u="none" strike="noStrike" dirty="0" smtClean="0">
                          <a:solidFill>
                            <a:srgbClr val="FFFFFF"/>
                          </a:solidFill>
                          <a:effectLst/>
                          <a:latin typeface="+mn-lt"/>
                        </a:rPr>
                        <a:t>4.2.5  Promover convenios de intercambio de servidores públicos con fines de desarrollo profesional</a:t>
                      </a:r>
                    </a:p>
                  </a:txBody>
                  <a:tcPr>
                    <a:solidFill>
                      <a:srgbClr val="002060"/>
                    </a:solidFill>
                  </a:tcPr>
                </a:tc>
                <a:tc>
                  <a:txBody>
                    <a:bodyPr/>
                    <a:lstStyle/>
                    <a:p>
                      <a:pPr algn="just"/>
                      <a:r>
                        <a:rPr lang="es-MX" sz="1800" b="0" i="0" u="none" strike="noStrike" dirty="0" smtClean="0">
                          <a:solidFill>
                            <a:srgbClr val="000000"/>
                          </a:solidFill>
                          <a:effectLst/>
                          <a:latin typeface="+mn-lt"/>
                        </a:rPr>
                        <a:t>Que la Institución cuente por lo menos con </a:t>
                      </a:r>
                      <a:r>
                        <a:rPr lang="es-MX" sz="1800" b="1" i="0" u="none" strike="noStrike" dirty="0" smtClean="0">
                          <a:solidFill>
                            <a:srgbClr val="000000"/>
                          </a:solidFill>
                          <a:effectLst/>
                          <a:latin typeface="+mn-lt"/>
                        </a:rPr>
                        <a:t>1 (un) convenio de intercambio de recursos</a:t>
                      </a:r>
                      <a:r>
                        <a:rPr lang="es-MX" sz="1800" b="1" i="0" u="none" strike="noStrike" baseline="0" dirty="0" smtClean="0">
                          <a:solidFill>
                            <a:srgbClr val="000000"/>
                          </a:solidFill>
                          <a:effectLst/>
                          <a:latin typeface="+mn-lt"/>
                        </a:rPr>
                        <a:t> humanos</a:t>
                      </a:r>
                      <a:r>
                        <a:rPr lang="es-MX" sz="1800" b="1" i="0" u="none" strike="noStrike" dirty="0" smtClean="0">
                          <a:solidFill>
                            <a:srgbClr val="000000"/>
                          </a:solidFill>
                          <a:effectLst/>
                          <a:latin typeface="+mn-lt"/>
                        </a:rPr>
                        <a:t> al 2018</a:t>
                      </a:r>
                      <a:r>
                        <a:rPr lang="es-MX" sz="1800" b="0" i="0" u="none" strike="noStrike" dirty="0" smtClean="0">
                          <a:solidFill>
                            <a:srgbClr val="000000"/>
                          </a:solidFill>
                          <a:effectLst/>
                          <a:latin typeface="+mn-lt"/>
                        </a:rPr>
                        <a:t> con alguna institución pública o privada, federal, estatal o municipal. </a:t>
                      </a:r>
                      <a:endParaRPr lang="es-MX" dirty="0">
                        <a:solidFill>
                          <a:srgbClr val="C00000"/>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800" b="1" i="0" u="none" strike="noStrike" dirty="0" smtClean="0">
                          <a:solidFill>
                            <a:srgbClr val="000000"/>
                          </a:solidFill>
                          <a:effectLst/>
                          <a:latin typeface="+mn-lt"/>
                        </a:rPr>
                        <a:t>El</a:t>
                      </a:r>
                      <a:r>
                        <a:rPr lang="es-MX" sz="1800" b="1" i="0" u="none" strike="noStrike" baseline="0" dirty="0" smtClean="0">
                          <a:solidFill>
                            <a:srgbClr val="000000"/>
                          </a:solidFill>
                          <a:effectLst/>
                          <a:latin typeface="+mn-lt"/>
                        </a:rPr>
                        <a:t> intercambio de recursos humanos debe considerar, por lo menos:</a:t>
                      </a:r>
                    </a:p>
                    <a:p>
                      <a:pPr marL="0" marR="0" indent="0" algn="just" defTabSz="914400" rtl="0" eaLnBrk="1" fontAlgn="auto" latinLnBrk="0" hangingPunct="1">
                        <a:lnSpc>
                          <a:spcPct val="100000"/>
                        </a:lnSpc>
                        <a:spcBef>
                          <a:spcPts val="0"/>
                        </a:spcBef>
                        <a:spcAft>
                          <a:spcPts val="0"/>
                        </a:spcAft>
                        <a:buClrTx/>
                        <a:buSzTx/>
                        <a:buFontTx/>
                        <a:buNone/>
                        <a:tabLst/>
                        <a:defRPr/>
                      </a:pPr>
                      <a:r>
                        <a:rPr lang="es-MX" sz="1800" b="0" i="0" u="none" strike="noStrike" dirty="0" smtClean="0">
                          <a:solidFill>
                            <a:srgbClr val="000000"/>
                          </a:solidFill>
                          <a:effectLst/>
                          <a:latin typeface="+mn-lt"/>
                        </a:rPr>
                        <a:t>Los perfiles requeridos de los sujetos del intercambio, el objetivo de fortalecer el desarrollo profesional del servidor público, y puede ser con fines de capacitación, intercambio de experiencias, etc.</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800" b="1" i="0" u="none" strike="noStrike" dirty="0" smtClean="0">
                          <a:solidFill>
                            <a:srgbClr val="000000"/>
                          </a:solidFill>
                          <a:effectLst/>
                          <a:latin typeface="+mn-lt"/>
                        </a:rPr>
                        <a:t>Reporte Anual</a:t>
                      </a: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800" b="0" i="0" u="none" strike="noStrike" dirty="0" smtClean="0">
                        <a:solidFill>
                          <a:srgbClr val="000000"/>
                        </a:solidFill>
                        <a:effectLst/>
                        <a:latin typeface="+mn-lt"/>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800" b="0" i="0" u="none" strike="noStrike" dirty="0" smtClean="0">
                          <a:solidFill>
                            <a:srgbClr val="000000"/>
                          </a:solidFill>
                          <a:effectLst/>
                          <a:latin typeface="+mn-lt"/>
                        </a:rPr>
                        <a:t>En caso de no tener,  la dependencia o entidad deberá establecer un programa de  trabajo para la elaboración de una propuesta de convenio,</a:t>
                      </a:r>
                      <a:r>
                        <a:rPr lang="es-MX" sz="1800" b="0" i="0" u="none" strike="noStrike" baseline="0" dirty="0" smtClean="0">
                          <a:solidFill>
                            <a:srgbClr val="000000"/>
                          </a:solidFill>
                          <a:effectLst/>
                          <a:latin typeface="+mn-lt"/>
                        </a:rPr>
                        <a:t> que deberá estar suscrito al 2018</a:t>
                      </a:r>
                      <a:endParaRPr lang="es-MX" sz="1800" b="0" i="0" u="none" strike="noStrike" dirty="0" smtClean="0">
                        <a:solidFill>
                          <a:srgbClr val="000000"/>
                        </a:solidFill>
                        <a:effectLst/>
                        <a:latin typeface="+mn-lt"/>
                      </a:endParaRPr>
                    </a:p>
                  </a:txBody>
                  <a:tcPr/>
                </a:tc>
              </a:tr>
              <a:tr h="370840">
                <a:tc>
                  <a:txBody>
                    <a:bodyPr/>
                    <a:lstStyle/>
                    <a:p>
                      <a:pPr algn="ctr"/>
                      <a:r>
                        <a:rPr lang="es-MX" dirty="0" smtClean="0"/>
                        <a:t>Observaciones:</a:t>
                      </a:r>
                      <a:endParaRPr lang="es-MX" dirty="0"/>
                    </a:p>
                  </a:txBody>
                  <a:tcPr>
                    <a:solidFill>
                      <a:schemeClr val="accent3">
                        <a:lumMod val="60000"/>
                        <a:lumOff val="40000"/>
                      </a:schemeClr>
                    </a:solidFill>
                  </a:tcPr>
                </a:tc>
                <a:tc gridSpan="3">
                  <a:txBody>
                    <a:bodyPr/>
                    <a:lstStyle/>
                    <a:p>
                      <a:pPr algn="just">
                        <a:lnSpc>
                          <a:spcPct val="100000"/>
                        </a:lnSpc>
                        <a:spcBef>
                          <a:spcPts val="0"/>
                        </a:spcBef>
                      </a:pPr>
                      <a:r>
                        <a:rPr lang="es-MX" sz="1600" dirty="0" smtClean="0"/>
                        <a:t>Se</a:t>
                      </a:r>
                      <a:r>
                        <a:rPr lang="es-MX" sz="1600" baseline="0" dirty="0" smtClean="0"/>
                        <a:t> debe enviar una copia del </a:t>
                      </a:r>
                      <a:r>
                        <a:rPr lang="es-MX" sz="1600" dirty="0" smtClean="0"/>
                        <a:t>convenio en medio magnético a la UPRHAPF, para</a:t>
                      </a:r>
                      <a:r>
                        <a:rPr lang="es-MX" sz="1600" baseline="0" dirty="0" smtClean="0"/>
                        <a:t> su registro</a:t>
                      </a:r>
                      <a:endParaRPr lang="es-MX" sz="1600" dirty="0" smtClean="0"/>
                    </a:p>
                    <a:p>
                      <a:pPr algn="just">
                        <a:lnSpc>
                          <a:spcPct val="100000"/>
                        </a:lnSpc>
                        <a:spcBef>
                          <a:spcPts val="0"/>
                        </a:spcBef>
                      </a:pPr>
                      <a:endParaRPr lang="es-MX" sz="1600" dirty="0" smtClean="0"/>
                    </a:p>
                    <a:p>
                      <a:pPr algn="just" fontAlgn="t">
                        <a:lnSpc>
                          <a:spcPct val="120000"/>
                        </a:lnSpc>
                        <a:spcBef>
                          <a:spcPts val="0"/>
                        </a:spcBef>
                      </a:pPr>
                      <a:r>
                        <a:rPr lang="es-MX" sz="1600" dirty="0" smtClean="0"/>
                        <a:t>El convenio debe contar con cláusulas que permitan identificar su contribución a  fines de desarrollo y/o profesionalización de los servidores públicos, cómo se instrumentará, las condiciones, previsiones, quienes</a:t>
                      </a:r>
                      <a:r>
                        <a:rPr lang="es-MX" sz="1600" baseline="0" dirty="0" smtClean="0"/>
                        <a:t> son los involucrados, la previsión de </a:t>
                      </a:r>
                      <a:r>
                        <a:rPr lang="es-MX" sz="1600" u="none" strike="noStrike" dirty="0" smtClean="0">
                          <a:effectLst/>
                        </a:rPr>
                        <a:t>condiciones que no representen en las personas sujetas de intercambio, menoscabo en sus percepciones o prestaciones, y previsiones</a:t>
                      </a:r>
                      <a:r>
                        <a:rPr lang="es-MX" sz="1600" u="none" strike="noStrike" baseline="0" dirty="0" smtClean="0">
                          <a:effectLst/>
                        </a:rPr>
                        <a:t> para el </a:t>
                      </a:r>
                      <a:r>
                        <a:rPr lang="es-MX" sz="1600" u="none" strike="noStrike" dirty="0" smtClean="0">
                          <a:effectLst/>
                        </a:rPr>
                        <a:t>deslinde de responsabilidades</a:t>
                      </a:r>
                      <a:endParaRPr lang="es-MX" sz="1600" dirty="0"/>
                    </a:p>
                  </a:txBody>
                  <a:tcPr/>
                </a:tc>
                <a:tc hMerge="1">
                  <a:txBody>
                    <a:bodyPr/>
                    <a:lstStyle/>
                    <a:p>
                      <a:endParaRPr lang="es-MX" dirty="0"/>
                    </a:p>
                  </a:txBody>
                  <a:tcPr/>
                </a:tc>
                <a:tc hMerge="1">
                  <a:txBody>
                    <a:bodyPr/>
                    <a:lstStyle/>
                    <a:p>
                      <a:endParaRPr lang="es-MX" dirty="0"/>
                    </a:p>
                  </a:txBody>
                  <a:tcPr/>
                </a:tc>
              </a:tr>
            </a:tbl>
          </a:graphicData>
        </a:graphic>
      </p:graphicFrame>
      <p:sp>
        <p:nvSpPr>
          <p:cNvPr id="8" name="4 CuadroTexto"/>
          <p:cNvSpPr txBox="1"/>
          <p:nvPr/>
        </p:nvSpPr>
        <p:spPr>
          <a:xfrm>
            <a:off x="753334" y="405248"/>
            <a:ext cx="8514136" cy="461665"/>
          </a:xfrm>
          <a:prstGeom prst="rect">
            <a:avLst/>
          </a:prstGeom>
          <a:noFill/>
          <a:ln>
            <a:noFill/>
          </a:ln>
        </p:spPr>
        <p:txBody>
          <a:bodyPr wrap="square" rtlCol="0">
            <a:spAutoFit/>
          </a:bodyPr>
          <a:lstStyle>
            <a:defPPr>
              <a:defRPr lang="es-MX"/>
            </a:defPPr>
            <a:lvl1pPr>
              <a:defRPr sz="2400" b="1">
                <a:solidFill>
                  <a:srgbClr val="C00000"/>
                </a:solidFill>
              </a:defRPr>
            </a:lvl1pPr>
          </a:lstStyle>
          <a:p>
            <a:r>
              <a:rPr lang="es-MX" dirty="0"/>
              <a:t>Reporte de información </a:t>
            </a:r>
            <a:r>
              <a:rPr lang="es-MX" dirty="0" smtClean="0"/>
              <a:t>de avances de Líneas de Acción del PGCM</a:t>
            </a:r>
            <a:endParaRPr lang="es-MX" dirty="0"/>
          </a:p>
        </p:txBody>
      </p:sp>
      <p:pic>
        <p:nvPicPr>
          <p:cNvPr id="6"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7470" y="260648"/>
            <a:ext cx="932986" cy="727288"/>
          </a:xfrm>
          <a:prstGeom prst="rect">
            <a:avLst/>
          </a:prstGeom>
        </p:spPr>
      </p:pic>
    </p:spTree>
    <p:extLst>
      <p:ext uri="{BB962C8B-B14F-4D97-AF65-F5344CB8AC3E}">
        <p14:creationId xmlns:p14="http://schemas.microsoft.com/office/powerpoint/2010/main" val="42136772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1"/>
          <p:cNvGraphicFramePr>
            <a:graphicFrameLocks/>
          </p:cNvGraphicFramePr>
          <p:nvPr>
            <p:extLst>
              <p:ext uri="{D42A27DB-BD31-4B8C-83A1-F6EECF244321}">
                <p14:modId xmlns:p14="http://schemas.microsoft.com/office/powerpoint/2010/main" val="2957313457"/>
              </p:ext>
            </p:extLst>
          </p:nvPr>
        </p:nvGraphicFramePr>
        <p:xfrm>
          <a:off x="838200" y="2161803"/>
          <a:ext cx="10515600" cy="3391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1624947" y="686859"/>
            <a:ext cx="1225014" cy="424732"/>
          </a:xfrm>
          <a:prstGeom prst="rect">
            <a:avLst/>
          </a:prstGeom>
        </p:spPr>
        <p:txBody>
          <a:bodyPr>
            <a:normAutofit/>
          </a:bodyPr>
          <a:lstStyle/>
          <a:p>
            <a:pPr algn="ctr">
              <a:lnSpc>
                <a:spcPct val="90000"/>
              </a:lnSpc>
              <a:spcBef>
                <a:spcPct val="0"/>
              </a:spcBef>
            </a:pPr>
            <a:r>
              <a:rPr lang="es-MX" sz="2400" b="1" dirty="0">
                <a:solidFill>
                  <a:srgbClr val="C00000"/>
                </a:solidFill>
              </a:rPr>
              <a:t>Ejemplo</a:t>
            </a:r>
          </a:p>
        </p:txBody>
      </p:sp>
      <p:pic>
        <p:nvPicPr>
          <p:cNvPr id="5" name="3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67470" y="260648"/>
            <a:ext cx="932986" cy="727288"/>
          </a:xfrm>
          <a:prstGeom prst="rect">
            <a:avLst/>
          </a:prstGeom>
        </p:spPr>
      </p:pic>
    </p:spTree>
    <p:extLst>
      <p:ext uri="{BB962C8B-B14F-4D97-AF65-F5344CB8AC3E}">
        <p14:creationId xmlns:p14="http://schemas.microsoft.com/office/powerpoint/2010/main" val="7980671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838200" y="365126"/>
            <a:ext cx="2684929" cy="455146"/>
          </a:xfrm>
          <a:prstGeom prst="rect">
            <a:avLst/>
          </a:prstGeom>
        </p:spPr>
        <p:txBody>
          <a:bodyPr>
            <a:normAutofit/>
          </a:bodyPr>
          <a:lstStyle>
            <a:defPPr>
              <a:defRPr lang="es-MX"/>
            </a:defPPr>
            <a:lvl1pPr algn="ctr">
              <a:lnSpc>
                <a:spcPct val="90000"/>
              </a:lnSpc>
              <a:spcBef>
                <a:spcPct val="0"/>
              </a:spcBef>
              <a:defRPr sz="2400" b="1">
                <a:solidFill>
                  <a:srgbClr val="C00000"/>
                </a:solidFill>
              </a:defRPr>
            </a:lvl1pPr>
          </a:lstStyle>
          <a:p>
            <a:r>
              <a:rPr lang="es-MX" dirty="0"/>
              <a:t>Ejemplo</a:t>
            </a:r>
          </a:p>
        </p:txBody>
      </p:sp>
      <p:graphicFrame>
        <p:nvGraphicFramePr>
          <p:cNvPr id="5" name="Marcador de contenido 4"/>
          <p:cNvGraphicFramePr>
            <a:graphicFrameLocks/>
          </p:cNvGraphicFramePr>
          <p:nvPr>
            <p:extLst>
              <p:ext uri="{D42A27DB-BD31-4B8C-83A1-F6EECF244321}">
                <p14:modId xmlns:p14="http://schemas.microsoft.com/office/powerpoint/2010/main" val="2490263775"/>
              </p:ext>
            </p:extLst>
          </p:nvPr>
        </p:nvGraphicFramePr>
        <p:xfrm>
          <a:off x="838199" y="1045695"/>
          <a:ext cx="11008659" cy="5718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3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67470" y="260648"/>
            <a:ext cx="932986" cy="727288"/>
          </a:xfrm>
          <a:prstGeom prst="rect">
            <a:avLst/>
          </a:prstGeom>
        </p:spPr>
      </p:pic>
    </p:spTree>
    <p:extLst>
      <p:ext uri="{BB962C8B-B14F-4D97-AF65-F5344CB8AC3E}">
        <p14:creationId xmlns:p14="http://schemas.microsoft.com/office/powerpoint/2010/main" val="30632483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838200" y="365126"/>
            <a:ext cx="2725271" cy="455146"/>
          </a:xfrm>
          <a:prstGeom prst="rect">
            <a:avLst/>
          </a:prstGeom>
        </p:spPr>
        <p:txBody>
          <a:bodyPr>
            <a:normAutofit/>
          </a:bodyPr>
          <a:lstStyle>
            <a:defPPr>
              <a:defRPr lang="es-MX"/>
            </a:defPPr>
            <a:lvl1pPr algn="ctr">
              <a:lnSpc>
                <a:spcPct val="90000"/>
              </a:lnSpc>
              <a:spcBef>
                <a:spcPct val="0"/>
              </a:spcBef>
              <a:defRPr sz="2400" b="1">
                <a:solidFill>
                  <a:srgbClr val="C00000"/>
                </a:solidFill>
              </a:defRPr>
            </a:lvl1pPr>
          </a:lstStyle>
          <a:p>
            <a:r>
              <a:rPr lang="es-MX" dirty="0"/>
              <a:t>Ejemplo</a:t>
            </a:r>
          </a:p>
        </p:txBody>
      </p:sp>
      <p:graphicFrame>
        <p:nvGraphicFramePr>
          <p:cNvPr id="5" name="Marcador de contenido 4"/>
          <p:cNvGraphicFramePr>
            <a:graphicFrameLocks/>
          </p:cNvGraphicFramePr>
          <p:nvPr>
            <p:extLst>
              <p:ext uri="{D42A27DB-BD31-4B8C-83A1-F6EECF244321}">
                <p14:modId xmlns:p14="http://schemas.microsoft.com/office/powerpoint/2010/main" val="295143440"/>
              </p:ext>
            </p:extLst>
          </p:nvPr>
        </p:nvGraphicFramePr>
        <p:xfrm>
          <a:off x="838199" y="1045695"/>
          <a:ext cx="11008659" cy="5718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3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67470" y="260648"/>
            <a:ext cx="932986" cy="727288"/>
          </a:xfrm>
          <a:prstGeom prst="rect">
            <a:avLst/>
          </a:prstGeom>
        </p:spPr>
      </p:pic>
    </p:spTree>
    <p:extLst>
      <p:ext uri="{BB962C8B-B14F-4D97-AF65-F5344CB8AC3E}">
        <p14:creationId xmlns:p14="http://schemas.microsoft.com/office/powerpoint/2010/main" val="39510156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35057427"/>
              </p:ext>
            </p:extLst>
          </p:nvPr>
        </p:nvGraphicFramePr>
        <p:xfrm>
          <a:off x="658908" y="1304365"/>
          <a:ext cx="10878668" cy="5125720"/>
        </p:xfrm>
        <a:graphic>
          <a:graphicData uri="http://schemas.openxmlformats.org/drawingml/2006/table">
            <a:tbl>
              <a:tblPr firstRow="1" bandRow="1">
                <a:tableStyleId>{5C22544A-7EE6-4342-B048-85BDC9FD1C3A}</a:tableStyleId>
              </a:tblPr>
              <a:tblGrid>
                <a:gridCol w="2043951"/>
                <a:gridCol w="2702859"/>
                <a:gridCol w="3412191"/>
                <a:gridCol w="2719667"/>
              </a:tblGrid>
              <a:tr h="370840">
                <a:tc>
                  <a:txBody>
                    <a:bodyPr/>
                    <a:lstStyle/>
                    <a:p>
                      <a:pPr algn="ctr"/>
                      <a:r>
                        <a:rPr lang="es-MX" dirty="0" smtClean="0"/>
                        <a:t>Línea de acción</a:t>
                      </a:r>
                      <a:endParaRPr lang="es-MX" dirty="0"/>
                    </a:p>
                  </a:txBody>
                  <a:tcPr>
                    <a:solidFill>
                      <a:schemeClr val="accent1">
                        <a:lumMod val="75000"/>
                      </a:schemeClr>
                    </a:solidFill>
                  </a:tcPr>
                </a:tc>
                <a:tc>
                  <a:txBody>
                    <a:bodyPr/>
                    <a:lstStyle/>
                    <a:p>
                      <a:pPr algn="ctr"/>
                      <a:r>
                        <a:rPr lang="es-MX" dirty="0" smtClean="0"/>
                        <a:t>¿Qué?</a:t>
                      </a:r>
                      <a:endParaRPr lang="es-MX" dirty="0"/>
                    </a:p>
                  </a:txBody>
                  <a:tcPr>
                    <a:solidFill>
                      <a:schemeClr val="accent1">
                        <a:lumMod val="75000"/>
                      </a:schemeClr>
                    </a:solidFill>
                  </a:tcPr>
                </a:tc>
                <a:tc>
                  <a:txBody>
                    <a:bodyPr/>
                    <a:lstStyle/>
                    <a:p>
                      <a:pPr algn="ctr"/>
                      <a:r>
                        <a:rPr lang="es-MX" dirty="0" smtClean="0"/>
                        <a:t>¿Cómo?</a:t>
                      </a:r>
                      <a:endParaRPr lang="es-MX" dirty="0"/>
                    </a:p>
                  </a:txBody>
                  <a:tcPr>
                    <a:solidFill>
                      <a:schemeClr val="accent1">
                        <a:lumMod val="75000"/>
                      </a:schemeClr>
                    </a:solidFill>
                  </a:tcPr>
                </a:tc>
                <a:tc>
                  <a:txBody>
                    <a:bodyPr/>
                    <a:lstStyle/>
                    <a:p>
                      <a:pPr algn="ctr"/>
                      <a:r>
                        <a:rPr lang="es-MX" dirty="0" smtClean="0"/>
                        <a:t>¿Cuándo?</a:t>
                      </a:r>
                      <a:endParaRPr lang="es-MX" dirty="0"/>
                    </a:p>
                  </a:txBody>
                  <a:tcPr>
                    <a:solidFill>
                      <a:schemeClr val="accent1">
                        <a:lumMod val="75000"/>
                      </a:schemeClr>
                    </a:solidFill>
                  </a:tcPr>
                </a:tc>
              </a:tr>
              <a:tr h="370840">
                <a:tc>
                  <a:txBody>
                    <a:bodyPr/>
                    <a:lstStyle/>
                    <a:p>
                      <a:pPr algn="l" fontAlgn="b"/>
                      <a:r>
                        <a:rPr lang="es-MX" sz="1800" b="1" i="0" u="none" strike="noStrike" dirty="0" smtClean="0">
                          <a:solidFill>
                            <a:srgbClr val="FFFFFF"/>
                          </a:solidFill>
                          <a:effectLst/>
                          <a:latin typeface="+mn-lt"/>
                        </a:rPr>
                        <a:t>4.2.6  Fortalecer las evaluaciones de desempeño de los servidores públicos</a:t>
                      </a:r>
                      <a:endParaRPr lang="es-MX" sz="1800" b="1" i="0" u="none" strike="noStrike" dirty="0">
                        <a:solidFill>
                          <a:srgbClr val="FFFFFF"/>
                        </a:solidFill>
                        <a:effectLst/>
                        <a:latin typeface="+mn-lt"/>
                      </a:endParaRPr>
                    </a:p>
                  </a:txBody>
                  <a:tcPr>
                    <a:solidFill>
                      <a:srgbClr val="002060"/>
                    </a:solidFill>
                  </a:tcPr>
                </a:tc>
                <a:tc>
                  <a:txBody>
                    <a:bodyPr/>
                    <a:lstStyle/>
                    <a:p>
                      <a:pPr algn="just" fontAlgn="ctr"/>
                      <a:r>
                        <a:rPr lang="es-MX" sz="1800" b="0" i="0" u="none" strike="noStrike" dirty="0" smtClean="0">
                          <a:solidFill>
                            <a:srgbClr val="000000"/>
                          </a:solidFill>
                          <a:effectLst/>
                          <a:latin typeface="+mn-lt"/>
                        </a:rPr>
                        <a:t>Que la Institución cuente con un método de evaluación del desempeño de sus servidores públicos registrado</a:t>
                      </a:r>
                      <a:r>
                        <a:rPr lang="es-MX" sz="1800" b="0" i="0" u="none" strike="noStrike" baseline="0" dirty="0" smtClean="0">
                          <a:solidFill>
                            <a:srgbClr val="000000"/>
                          </a:solidFill>
                          <a:effectLst/>
                          <a:latin typeface="+mn-lt"/>
                        </a:rPr>
                        <a:t> y operando (</a:t>
                      </a:r>
                      <a:r>
                        <a:rPr lang="es-MX" sz="1800" b="1" i="0" u="none" strike="noStrike" baseline="0" dirty="0" smtClean="0">
                          <a:solidFill>
                            <a:srgbClr val="000000"/>
                          </a:solidFill>
                          <a:effectLst/>
                          <a:latin typeface="+mn-lt"/>
                        </a:rPr>
                        <a:t>Método ED, Metas elaboradas y Resultados obtenidos</a:t>
                      </a:r>
                      <a:r>
                        <a:rPr lang="es-MX" sz="1800" b="0" i="0" u="none" strike="noStrike" baseline="0" dirty="0" smtClean="0">
                          <a:solidFill>
                            <a:srgbClr val="000000"/>
                          </a:solidFill>
                          <a:effectLst/>
                          <a:latin typeface="+mn-lt"/>
                        </a:rPr>
                        <a:t>)</a:t>
                      </a:r>
                      <a:r>
                        <a:rPr lang="es-MX" sz="1800" b="0" i="0" u="none" strike="noStrike" dirty="0" smtClean="0">
                          <a:solidFill>
                            <a:srgbClr val="000000"/>
                          </a:solidFill>
                          <a:effectLst/>
                          <a:latin typeface="+mn-lt"/>
                        </a:rPr>
                        <a:t/>
                      </a:r>
                      <a:br>
                        <a:rPr lang="es-MX" sz="1800" b="0" i="0" u="none" strike="noStrike" dirty="0" smtClean="0">
                          <a:solidFill>
                            <a:srgbClr val="000000"/>
                          </a:solidFill>
                          <a:effectLst/>
                          <a:latin typeface="+mn-lt"/>
                        </a:rPr>
                      </a:br>
                      <a:endParaRPr lang="es-MX" sz="1800" b="0" i="0" u="none" strike="noStrike" dirty="0">
                        <a:solidFill>
                          <a:srgbClr val="000000"/>
                        </a:solidFill>
                        <a:effectLst/>
                        <a:latin typeface="+mn-lt"/>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800" b="0" i="0" u="none" strike="noStrike" dirty="0" smtClean="0">
                          <a:solidFill>
                            <a:srgbClr val="000000"/>
                          </a:solidFill>
                          <a:effectLst/>
                          <a:latin typeface="+mn-lt"/>
                        </a:rPr>
                        <a:t>Se debe contar con un método y  herramienta de evaluación del desempeño de acuerdo a los criterios señalados en la normatividad aplicable (Ley, Reglamento y Manual), así como con sus servidores públicos evaluados. La evaluación debe estar orientada a resultados y vinculada a los objetivos y metas estratégicos de la institución</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800" b="1" i="0" u="none" strike="noStrike" dirty="0" smtClean="0">
                          <a:solidFill>
                            <a:srgbClr val="000000"/>
                          </a:solidFill>
                          <a:effectLst/>
                          <a:latin typeface="+mn-lt"/>
                        </a:rPr>
                        <a:t>Anual: De conformidad a los periodos establecidos en la normatividad</a:t>
                      </a:r>
                      <a:r>
                        <a:rPr lang="es-MX" sz="1800" b="1" i="0" u="none" strike="noStrike" baseline="0" dirty="0" smtClean="0">
                          <a:solidFill>
                            <a:srgbClr val="000000"/>
                          </a:solidFill>
                          <a:effectLst/>
                          <a:latin typeface="+mn-lt"/>
                        </a:rPr>
                        <a:t> </a:t>
                      </a:r>
                      <a:r>
                        <a:rPr lang="es-MX" sz="1800" b="0" i="0" u="none" strike="noStrike" baseline="0" dirty="0" smtClean="0">
                          <a:solidFill>
                            <a:srgbClr val="000000"/>
                          </a:solidFill>
                          <a:effectLst/>
                          <a:latin typeface="+mn-lt"/>
                        </a:rPr>
                        <a:t>(Método vigente, Metas en marzo-abril de cada ejercicio, Resultados en marzo de cada ejercicio, respecto al ejercicio previo)</a:t>
                      </a:r>
                      <a:endParaRPr lang="es-MX" sz="1800" b="0" i="0" u="none" strike="noStrike" dirty="0" smtClean="0">
                        <a:solidFill>
                          <a:srgbClr val="000000"/>
                        </a:solidFill>
                        <a:effectLst/>
                        <a:latin typeface="+mn-lt"/>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800" b="0" i="0" u="none" strike="noStrike" dirty="0" smtClean="0">
                        <a:solidFill>
                          <a:srgbClr val="000000"/>
                        </a:solidFill>
                        <a:effectLst/>
                        <a:latin typeface="+mn-lt"/>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800" b="0" i="0" u="none" strike="noStrike" dirty="0" smtClean="0">
                          <a:solidFill>
                            <a:srgbClr val="000000"/>
                          </a:solidFill>
                          <a:effectLst/>
                          <a:latin typeface="+mn-lt"/>
                        </a:rPr>
                        <a:t>En caso de no tener,  la dependencia o entidad deberá establecer un programa de  trabajo</a:t>
                      </a:r>
                    </a:p>
                  </a:txBody>
                  <a:tcPr/>
                </a:tc>
              </a:tr>
              <a:tr h="370840">
                <a:tc>
                  <a:txBody>
                    <a:bodyPr/>
                    <a:lstStyle/>
                    <a:p>
                      <a:pPr algn="ctr"/>
                      <a:r>
                        <a:rPr lang="es-MX" dirty="0" smtClean="0"/>
                        <a:t>Observaciones:</a:t>
                      </a:r>
                      <a:endParaRPr lang="es-MX" dirty="0"/>
                    </a:p>
                  </a:txBody>
                  <a:tcPr>
                    <a:solidFill>
                      <a:schemeClr val="accent3">
                        <a:lumMod val="60000"/>
                        <a:lumOff val="40000"/>
                      </a:schemeClr>
                    </a:solidFill>
                  </a:tcPr>
                </a:tc>
                <a:tc gridSpan="3">
                  <a:txBody>
                    <a:bodyPr/>
                    <a:lstStyle/>
                    <a:p>
                      <a:pPr algn="just">
                        <a:lnSpc>
                          <a:spcPct val="100000"/>
                        </a:lnSpc>
                        <a:spcBef>
                          <a:spcPts val="0"/>
                        </a:spcBef>
                      </a:pPr>
                      <a:r>
                        <a:rPr lang="es-MX" sz="1600" dirty="0" smtClean="0"/>
                        <a:t>La Institución debe contar con Método de Evaluación del Desempeño registrado en la UPRHAPF, o haber notificado el uso de</a:t>
                      </a:r>
                      <a:r>
                        <a:rPr lang="es-MX" sz="1600" baseline="0" dirty="0" smtClean="0"/>
                        <a:t> la herramienta propuesta por la SFP, Registrar las Metas y Resultados de cada ejercicio evaluado ante la </a:t>
                      </a:r>
                      <a:r>
                        <a:rPr lang="es-MX" sz="1600" dirty="0" smtClean="0"/>
                        <a:t>UPRHAPF</a:t>
                      </a:r>
                    </a:p>
                  </a:txBody>
                  <a:tcPr/>
                </a:tc>
                <a:tc hMerge="1">
                  <a:txBody>
                    <a:bodyPr/>
                    <a:lstStyle/>
                    <a:p>
                      <a:endParaRPr lang="es-MX" dirty="0"/>
                    </a:p>
                  </a:txBody>
                  <a:tcPr/>
                </a:tc>
                <a:tc hMerge="1">
                  <a:txBody>
                    <a:bodyPr/>
                    <a:lstStyle/>
                    <a:p>
                      <a:endParaRPr lang="es-MX" dirty="0"/>
                    </a:p>
                  </a:txBody>
                  <a:tcPr/>
                </a:tc>
              </a:tr>
            </a:tbl>
          </a:graphicData>
        </a:graphic>
      </p:graphicFrame>
      <p:sp>
        <p:nvSpPr>
          <p:cNvPr id="6" name="4 CuadroTexto"/>
          <p:cNvSpPr txBox="1"/>
          <p:nvPr/>
        </p:nvSpPr>
        <p:spPr>
          <a:xfrm>
            <a:off x="753334" y="405248"/>
            <a:ext cx="8514136" cy="461665"/>
          </a:xfrm>
          <a:prstGeom prst="rect">
            <a:avLst/>
          </a:prstGeom>
          <a:noFill/>
          <a:ln>
            <a:noFill/>
          </a:ln>
        </p:spPr>
        <p:txBody>
          <a:bodyPr wrap="square" rtlCol="0">
            <a:spAutoFit/>
          </a:bodyPr>
          <a:lstStyle>
            <a:defPPr>
              <a:defRPr lang="es-MX"/>
            </a:defPPr>
            <a:lvl1pPr>
              <a:defRPr sz="2400" b="1">
                <a:solidFill>
                  <a:srgbClr val="C00000"/>
                </a:solidFill>
              </a:defRPr>
            </a:lvl1pPr>
          </a:lstStyle>
          <a:p>
            <a:r>
              <a:rPr lang="es-MX" dirty="0"/>
              <a:t>Reporte de información </a:t>
            </a:r>
            <a:r>
              <a:rPr lang="es-MX" dirty="0" smtClean="0"/>
              <a:t>de avances de Líneas de Acción del PGCM</a:t>
            </a:r>
            <a:endParaRPr lang="es-MX" dirty="0"/>
          </a:p>
        </p:txBody>
      </p:sp>
      <p:pic>
        <p:nvPicPr>
          <p:cNvPr id="5"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7470" y="260648"/>
            <a:ext cx="932986" cy="727288"/>
          </a:xfrm>
          <a:prstGeom prst="rect">
            <a:avLst/>
          </a:prstGeom>
        </p:spPr>
      </p:pic>
    </p:spTree>
    <p:extLst>
      <p:ext uri="{BB962C8B-B14F-4D97-AF65-F5344CB8AC3E}">
        <p14:creationId xmlns:p14="http://schemas.microsoft.com/office/powerpoint/2010/main" val="35181843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605461" y="2904255"/>
            <a:ext cx="8981078" cy="1049490"/>
            <a:chOff x="0" y="0"/>
            <a:chExt cx="8981078" cy="1049490"/>
          </a:xfrm>
        </p:grpSpPr>
        <p:sp>
          <p:nvSpPr>
            <p:cNvPr id="3" name="Rectángulo redondeado 2"/>
            <p:cNvSpPr/>
            <p:nvPr/>
          </p:nvSpPr>
          <p:spPr>
            <a:xfrm>
              <a:off x="0" y="0"/>
              <a:ext cx="8981078" cy="10494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Rectángulo 3"/>
            <p:cNvSpPr/>
            <p:nvPr/>
          </p:nvSpPr>
          <p:spPr>
            <a:xfrm>
              <a:off x="51232" y="51232"/>
              <a:ext cx="8878614" cy="9470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s-MX" sz="3200" kern="1200" dirty="0" smtClean="0"/>
                <a:t>Indicador del PGCM</a:t>
              </a:r>
              <a:endParaRPr lang="es-MX" sz="2300" kern="1200" dirty="0" smtClean="0"/>
            </a:p>
            <a:p>
              <a:pPr lvl="0" algn="ctr" defTabSz="1022350" rtl="0">
                <a:lnSpc>
                  <a:spcPct val="90000"/>
                </a:lnSpc>
                <a:spcBef>
                  <a:spcPct val="0"/>
                </a:spcBef>
                <a:spcAft>
                  <a:spcPct val="35000"/>
                </a:spcAft>
              </a:pPr>
              <a:r>
                <a:rPr lang="es-MX" sz="2800" kern="1200" dirty="0" smtClean="0"/>
                <a:t>Recursos Humanos Profesionalizados</a:t>
              </a:r>
              <a:endParaRPr lang="es-MX" sz="2800" kern="1200" dirty="0"/>
            </a:p>
          </p:txBody>
        </p:sp>
      </p:grpSp>
    </p:spTree>
    <p:extLst>
      <p:ext uri="{BB962C8B-B14F-4D97-AF65-F5344CB8AC3E}">
        <p14:creationId xmlns:p14="http://schemas.microsoft.com/office/powerpoint/2010/main" val="14701114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CuadroTexto"/>
          <p:cNvSpPr txBox="1"/>
          <p:nvPr/>
        </p:nvSpPr>
        <p:spPr>
          <a:xfrm>
            <a:off x="780228" y="341106"/>
            <a:ext cx="6912768" cy="424732"/>
          </a:xfrm>
          <a:prstGeom prst="rect">
            <a:avLst/>
          </a:prstGeom>
        </p:spPr>
        <p:txBody>
          <a:bodyPr>
            <a:normAutofit/>
          </a:bodyPr>
          <a:lstStyle>
            <a:defPPr>
              <a:defRPr lang="es-MX"/>
            </a:defPPr>
            <a:lvl1pPr algn="ctr">
              <a:lnSpc>
                <a:spcPct val="90000"/>
              </a:lnSpc>
              <a:spcBef>
                <a:spcPct val="0"/>
              </a:spcBef>
              <a:defRPr sz="2400" b="1">
                <a:solidFill>
                  <a:srgbClr val="C00000"/>
                </a:solidFill>
              </a:defRPr>
            </a:lvl1pPr>
          </a:lstStyle>
          <a:p>
            <a:r>
              <a:rPr lang="es-MX" dirty="0"/>
              <a:t>Reporte de información </a:t>
            </a:r>
            <a:r>
              <a:rPr lang="es-MX" dirty="0" smtClean="0"/>
              <a:t>del indicador </a:t>
            </a:r>
            <a:r>
              <a:rPr lang="es-MX" dirty="0"/>
              <a:t>del PGCM</a:t>
            </a:r>
          </a:p>
        </p:txBody>
      </p:sp>
      <p:graphicFrame>
        <p:nvGraphicFramePr>
          <p:cNvPr id="5" name="Tabla 4"/>
          <p:cNvGraphicFramePr>
            <a:graphicFrameLocks noGrp="1"/>
          </p:cNvGraphicFramePr>
          <p:nvPr>
            <p:extLst>
              <p:ext uri="{D42A27DB-BD31-4B8C-83A1-F6EECF244321}">
                <p14:modId xmlns:p14="http://schemas.microsoft.com/office/powerpoint/2010/main" val="41598227"/>
              </p:ext>
            </p:extLst>
          </p:nvPr>
        </p:nvGraphicFramePr>
        <p:xfrm>
          <a:off x="672355" y="1021976"/>
          <a:ext cx="10878668" cy="5674360"/>
        </p:xfrm>
        <a:graphic>
          <a:graphicData uri="http://schemas.openxmlformats.org/drawingml/2006/table">
            <a:tbl>
              <a:tblPr firstRow="1" bandRow="1">
                <a:tableStyleId>{5C22544A-7EE6-4342-B048-85BDC9FD1C3A}</a:tableStyleId>
              </a:tblPr>
              <a:tblGrid>
                <a:gridCol w="2043951"/>
                <a:gridCol w="1896035"/>
                <a:gridCol w="3227294"/>
                <a:gridCol w="3711388"/>
              </a:tblGrid>
              <a:tr h="370840">
                <a:tc>
                  <a:txBody>
                    <a:bodyPr/>
                    <a:lstStyle/>
                    <a:p>
                      <a:pPr algn="ctr"/>
                      <a:r>
                        <a:rPr lang="es-MX" dirty="0" smtClean="0"/>
                        <a:t>Indicador</a:t>
                      </a:r>
                      <a:endParaRPr lang="es-MX" dirty="0"/>
                    </a:p>
                  </a:txBody>
                  <a:tcPr>
                    <a:solidFill>
                      <a:schemeClr val="accent1">
                        <a:lumMod val="75000"/>
                      </a:schemeClr>
                    </a:solidFill>
                  </a:tcPr>
                </a:tc>
                <a:tc>
                  <a:txBody>
                    <a:bodyPr/>
                    <a:lstStyle/>
                    <a:p>
                      <a:pPr algn="ctr"/>
                      <a:r>
                        <a:rPr lang="es-MX" dirty="0" smtClean="0"/>
                        <a:t>¿Qué?</a:t>
                      </a:r>
                      <a:endParaRPr lang="es-MX" dirty="0"/>
                    </a:p>
                  </a:txBody>
                  <a:tcPr>
                    <a:solidFill>
                      <a:schemeClr val="accent1">
                        <a:lumMod val="75000"/>
                      </a:schemeClr>
                    </a:solidFill>
                  </a:tcPr>
                </a:tc>
                <a:tc>
                  <a:txBody>
                    <a:bodyPr/>
                    <a:lstStyle/>
                    <a:p>
                      <a:pPr algn="ctr"/>
                      <a:r>
                        <a:rPr lang="es-MX" dirty="0" smtClean="0"/>
                        <a:t>¿Cómo?</a:t>
                      </a:r>
                      <a:endParaRPr lang="es-MX" dirty="0"/>
                    </a:p>
                  </a:txBody>
                  <a:tcPr>
                    <a:solidFill>
                      <a:schemeClr val="accent1">
                        <a:lumMod val="75000"/>
                      </a:schemeClr>
                    </a:solidFill>
                  </a:tcPr>
                </a:tc>
                <a:tc>
                  <a:txBody>
                    <a:bodyPr/>
                    <a:lstStyle/>
                    <a:p>
                      <a:pPr algn="ctr"/>
                      <a:r>
                        <a:rPr lang="es-MX" dirty="0" smtClean="0"/>
                        <a:t>¿Cuándo?</a:t>
                      </a:r>
                      <a:endParaRPr lang="es-MX" dirty="0"/>
                    </a:p>
                  </a:txBody>
                  <a:tcPr>
                    <a:solidFill>
                      <a:schemeClr val="accent1">
                        <a:lumMod val="75000"/>
                      </a:schemeClr>
                    </a:solidFill>
                  </a:tcPr>
                </a:tc>
              </a:tr>
              <a:tr h="370840">
                <a:tc>
                  <a:txBody>
                    <a:bodyPr/>
                    <a:lstStyle/>
                    <a:p>
                      <a:pPr algn="l" fontAlgn="b"/>
                      <a:r>
                        <a:rPr lang="es-MX" sz="1800" b="1" i="0" u="none" strike="noStrike" dirty="0" smtClean="0">
                          <a:solidFill>
                            <a:srgbClr val="FFFFFF"/>
                          </a:solidFill>
                          <a:effectLst/>
                          <a:latin typeface="+mn-lt"/>
                        </a:rPr>
                        <a:t>Recursos Humanos Profesionalizados</a:t>
                      </a:r>
                      <a:endParaRPr lang="es-MX" sz="1800" b="1" i="0" u="none" strike="noStrike" dirty="0">
                        <a:solidFill>
                          <a:srgbClr val="FFFFFF"/>
                        </a:solidFill>
                        <a:effectLst/>
                        <a:latin typeface="+mn-lt"/>
                      </a:endParaRPr>
                    </a:p>
                  </a:txBody>
                  <a:tcPr>
                    <a:solidFill>
                      <a:srgbClr val="002060"/>
                    </a:solidFill>
                  </a:tcPr>
                </a:tc>
                <a:tc>
                  <a:txBody>
                    <a:bodyPr/>
                    <a:lstStyle/>
                    <a:p>
                      <a:pPr algn="just" fontAlgn="ctr"/>
                      <a:r>
                        <a:rPr lang="es-MX" sz="1800" b="0" i="0" u="none" strike="noStrike" dirty="0" smtClean="0">
                          <a:solidFill>
                            <a:srgbClr val="000000"/>
                          </a:solidFill>
                          <a:effectLst/>
                          <a:latin typeface="+mn-lt"/>
                        </a:rPr>
                        <a:t>Número de servidores públicos de la Institución profesionalizados (evaluados y capacitados)</a:t>
                      </a:r>
                      <a:endParaRPr lang="es-MX" sz="1800" b="0" i="0" u="none" strike="noStrike" dirty="0">
                        <a:solidFill>
                          <a:srgbClr val="000000"/>
                        </a:solidFill>
                        <a:effectLst/>
                        <a:latin typeface="+mn-lt"/>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800" b="0" i="0" u="none" strike="noStrike" dirty="0" smtClean="0">
                          <a:solidFill>
                            <a:srgbClr val="000000"/>
                          </a:solidFill>
                          <a:effectLst/>
                          <a:latin typeface="+mn-lt"/>
                        </a:rPr>
                        <a:t>Que los servidores públicos adscritos a la Institución hayan</a:t>
                      </a:r>
                      <a:r>
                        <a:rPr lang="es-MX" sz="1800" b="0" i="0" u="none" strike="noStrike" baseline="0" dirty="0" smtClean="0">
                          <a:solidFill>
                            <a:srgbClr val="000000"/>
                          </a:solidFill>
                          <a:effectLst/>
                          <a:latin typeface="+mn-lt"/>
                        </a:rPr>
                        <a:t> sido evaluados en su desempeño y recibido capacitación especializada durante el ejercicio reportado (servidores públicos profesionalizados)</a:t>
                      </a:r>
                      <a:endParaRPr lang="es-MX" sz="1800" b="0" i="0" u="none" strike="noStrike" dirty="0" smtClean="0">
                        <a:solidFill>
                          <a:srgbClr val="000000"/>
                        </a:solidFill>
                        <a:effectLst/>
                        <a:latin typeface="+mn-lt"/>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800" b="0" i="0" u="none" strike="noStrike" dirty="0" smtClean="0">
                        <a:solidFill>
                          <a:srgbClr val="000000"/>
                        </a:solidFill>
                        <a:effectLst/>
                        <a:latin typeface="+mn-lt"/>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800" b="1" i="0" u="none" strike="noStrike" dirty="0" smtClean="0">
                          <a:solidFill>
                            <a:srgbClr val="000000"/>
                          </a:solidFill>
                          <a:effectLst/>
                          <a:latin typeface="+mn-lt"/>
                        </a:rPr>
                        <a:t>Anual: De conformidad a los periodos establecidos en la normatividad:</a:t>
                      </a: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800" b="1" i="0" u="none" strike="noStrike" baseline="0" dirty="0" smtClean="0">
                        <a:solidFill>
                          <a:srgbClr val="000000"/>
                        </a:solidFill>
                        <a:effectLst/>
                        <a:latin typeface="+mn-lt"/>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800" b="0" i="0" u="none" strike="noStrike" baseline="0" dirty="0" smtClean="0">
                          <a:solidFill>
                            <a:srgbClr val="000000"/>
                          </a:solidFill>
                          <a:effectLst/>
                          <a:latin typeface="+mn-lt"/>
                        </a:rPr>
                        <a:t>La evaluación aplicada en un ejercicio corresponde al desempeño en el ejercicio previo: p.ej. 2014 se evaluó en 2015</a:t>
                      </a: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800" b="0" i="0" u="none" strike="noStrike" baseline="0" dirty="0" smtClean="0">
                        <a:solidFill>
                          <a:srgbClr val="000000"/>
                        </a:solidFill>
                        <a:effectLst/>
                        <a:latin typeface="+mn-lt"/>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800" b="0" i="0" u="none" strike="noStrike" baseline="0" dirty="0" smtClean="0">
                          <a:solidFill>
                            <a:srgbClr val="000000"/>
                          </a:solidFill>
                          <a:effectLst/>
                          <a:latin typeface="+mn-lt"/>
                        </a:rPr>
                        <a:t>La capacitación sí corresponde al ejercicio evaluado</a:t>
                      </a:r>
                      <a:endParaRPr lang="es-MX" sz="1800" b="0" i="0" u="none" strike="noStrike" dirty="0" smtClean="0">
                        <a:solidFill>
                          <a:srgbClr val="000000"/>
                        </a:solidFill>
                        <a:effectLst/>
                        <a:latin typeface="+mn-lt"/>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800" b="0" i="0" u="none" strike="noStrike" dirty="0" smtClean="0">
                        <a:solidFill>
                          <a:srgbClr val="000000"/>
                        </a:solidFill>
                        <a:effectLst/>
                        <a:latin typeface="+mn-lt"/>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800" b="0" i="0" u="none" strike="noStrike" dirty="0" smtClean="0">
                          <a:solidFill>
                            <a:srgbClr val="000000"/>
                          </a:solidFill>
                          <a:effectLst/>
                          <a:latin typeface="+mn-lt"/>
                        </a:rPr>
                        <a:t>En caso de no tener alguno de los elementos,  la dependencia o entidad deberá establecer un programa de  trabajo</a:t>
                      </a:r>
                    </a:p>
                  </a:txBody>
                  <a:tcPr/>
                </a:tc>
              </a:tr>
              <a:tr h="370840">
                <a:tc>
                  <a:txBody>
                    <a:bodyPr/>
                    <a:lstStyle/>
                    <a:p>
                      <a:pPr algn="ctr"/>
                      <a:r>
                        <a:rPr lang="es-MX" dirty="0" smtClean="0"/>
                        <a:t>Observaciones:</a:t>
                      </a:r>
                      <a:endParaRPr lang="es-MX" dirty="0"/>
                    </a:p>
                  </a:txBody>
                  <a:tcPr>
                    <a:solidFill>
                      <a:schemeClr val="accent3">
                        <a:lumMod val="60000"/>
                        <a:lumOff val="40000"/>
                      </a:schemeClr>
                    </a:solidFill>
                  </a:tcPr>
                </a:tc>
                <a:tc gridSpan="3">
                  <a:txBody>
                    <a:bodyPr/>
                    <a:lstStyle/>
                    <a:p>
                      <a:pPr algn="just">
                        <a:lnSpc>
                          <a:spcPct val="100000"/>
                        </a:lnSpc>
                        <a:spcBef>
                          <a:spcPts val="0"/>
                        </a:spcBef>
                      </a:pPr>
                      <a:r>
                        <a:rPr lang="es-MX" sz="1600" dirty="0" smtClean="0"/>
                        <a:t>La Institución debe contar con Método de Evaluación del Desempeño registrado en la UPRHAPF, o haber notificado el uso de</a:t>
                      </a:r>
                      <a:r>
                        <a:rPr lang="es-MX" sz="1600" baseline="0" dirty="0" smtClean="0"/>
                        <a:t> la herramienta propuesta por la SFP, Registrar las Metas y Resultados de cada ejercicio evaluado ante la </a:t>
                      </a:r>
                      <a:r>
                        <a:rPr lang="es-MX" sz="1600" dirty="0" smtClean="0"/>
                        <a:t>UPRHAPF, y haber sido capacitado de conformidad</a:t>
                      </a:r>
                      <a:r>
                        <a:rPr lang="es-MX" sz="1600" baseline="0" dirty="0" smtClean="0"/>
                        <a:t> a los criterios aplicables</a:t>
                      </a:r>
                      <a:endParaRPr lang="es-MX" sz="1600" dirty="0" smtClean="0"/>
                    </a:p>
                  </a:txBody>
                  <a:tcPr/>
                </a:tc>
                <a:tc hMerge="1">
                  <a:txBody>
                    <a:bodyPr/>
                    <a:lstStyle/>
                    <a:p>
                      <a:endParaRPr lang="es-MX" dirty="0"/>
                    </a:p>
                  </a:txBody>
                  <a:tcPr/>
                </a:tc>
                <a:tc hMerge="1">
                  <a:txBody>
                    <a:bodyPr/>
                    <a:lstStyle/>
                    <a:p>
                      <a:endParaRPr lang="es-MX" dirty="0"/>
                    </a:p>
                  </a:txBody>
                  <a:tcPr/>
                </a:tc>
              </a:tr>
            </a:tbl>
          </a:graphicData>
        </a:graphic>
      </p:graphicFrame>
      <p:pic>
        <p:nvPicPr>
          <p:cNvPr id="6"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7470" y="260648"/>
            <a:ext cx="932986" cy="727288"/>
          </a:xfrm>
          <a:prstGeom prst="rect">
            <a:avLst/>
          </a:prstGeom>
        </p:spPr>
      </p:pic>
    </p:spTree>
    <p:extLst>
      <p:ext uri="{BB962C8B-B14F-4D97-AF65-F5344CB8AC3E}">
        <p14:creationId xmlns:p14="http://schemas.microsoft.com/office/powerpoint/2010/main" val="29947201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Rectángulo redondeado 7"/>
              <p:cNvSpPr/>
              <p:nvPr/>
            </p:nvSpPr>
            <p:spPr>
              <a:xfrm>
                <a:off x="1645025" y="1102660"/>
                <a:ext cx="7401237" cy="79487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d>
                        <m:dPr>
                          <m:ctrlPr>
                            <a:rPr lang="es-MX" sz="1600" i="1">
                              <a:latin typeface="Cambria Math" panose="02040503050406030204" pitchFamily="18" charset="0"/>
                            </a:rPr>
                          </m:ctrlPr>
                        </m:dPr>
                        <m:e>
                          <m:f>
                            <m:fPr>
                              <m:ctrlPr>
                                <a:rPr lang="es-MX" sz="1600" i="1">
                                  <a:latin typeface="Cambria Math" panose="02040503050406030204" pitchFamily="18" charset="0"/>
                                </a:rPr>
                              </m:ctrlPr>
                            </m:fPr>
                            <m:num>
                              <m:r>
                                <m:rPr>
                                  <m:nor/>
                                </m:rPr>
                                <a:rPr lang="es-MX" sz="1600" i="1"/>
                                <m:t>N</m:t>
                              </m:r>
                              <m:r>
                                <m:rPr>
                                  <m:nor/>
                                </m:rPr>
                                <a:rPr lang="es-MX" sz="1600" i="1"/>
                                <m:t>ú</m:t>
                              </m:r>
                              <m:r>
                                <m:rPr>
                                  <m:nor/>
                                </m:rPr>
                                <a:rPr lang="es-MX" sz="1600" i="1"/>
                                <m:t>mero</m:t>
                              </m:r>
                              <m:r>
                                <m:rPr>
                                  <m:nor/>
                                </m:rPr>
                                <a:rPr lang="es-MX" sz="1600" i="1"/>
                                <m:t> </m:t>
                              </m:r>
                              <m:r>
                                <m:rPr>
                                  <m:nor/>
                                </m:rPr>
                                <a:rPr lang="es-MX" sz="1600" i="1"/>
                                <m:t>de</m:t>
                              </m:r>
                              <m:r>
                                <m:rPr>
                                  <m:nor/>
                                </m:rPr>
                                <a:rPr lang="es-MX" sz="1600" i="1"/>
                                <m:t> </m:t>
                              </m:r>
                              <m:r>
                                <m:rPr>
                                  <m:nor/>
                                </m:rPr>
                                <a:rPr lang="es-MX" sz="1600" i="1"/>
                                <m:t>servidores</m:t>
                              </m:r>
                              <m:r>
                                <m:rPr>
                                  <m:nor/>
                                </m:rPr>
                                <a:rPr lang="es-MX" sz="1600" i="1"/>
                                <m:t> </m:t>
                              </m:r>
                              <m:r>
                                <m:rPr>
                                  <m:nor/>
                                </m:rPr>
                                <a:rPr lang="es-MX" sz="1600" i="1"/>
                                <m:t>p</m:t>
                              </m:r>
                              <m:r>
                                <m:rPr>
                                  <m:nor/>
                                </m:rPr>
                                <a:rPr lang="es-MX" sz="1600" i="1"/>
                                <m:t>ú</m:t>
                              </m:r>
                              <m:r>
                                <m:rPr>
                                  <m:nor/>
                                </m:rPr>
                                <a:rPr lang="es-MX" sz="1600" i="1"/>
                                <m:t>blicos</m:t>
                              </m:r>
                              <m:r>
                                <m:rPr>
                                  <m:nor/>
                                </m:rPr>
                                <a:rPr lang="es-MX" sz="1600" i="1"/>
                                <m:t> </m:t>
                              </m:r>
                              <m:r>
                                <m:rPr>
                                  <m:nor/>
                                </m:rPr>
                                <a:rPr lang="es-MX" sz="1600" i="1"/>
                                <m:t>profesionalizados</m:t>
                              </m:r>
                            </m:num>
                            <m:den>
                              <m:r>
                                <m:rPr>
                                  <m:nor/>
                                </m:rPr>
                                <a:rPr lang="es-MX" sz="1600" i="1"/>
                                <m:t>Total</m:t>
                              </m:r>
                              <m:r>
                                <m:rPr>
                                  <m:nor/>
                                </m:rPr>
                                <a:rPr lang="es-MX" sz="1600" i="1"/>
                                <m:t> </m:t>
                              </m:r>
                              <m:r>
                                <m:rPr>
                                  <m:nor/>
                                </m:rPr>
                                <a:rPr lang="es-MX" sz="1600" i="1"/>
                                <m:t>de</m:t>
                              </m:r>
                              <m:r>
                                <m:rPr>
                                  <m:nor/>
                                </m:rPr>
                                <a:rPr lang="es-MX" sz="1600" i="1"/>
                                <m:t> </m:t>
                              </m:r>
                              <m:r>
                                <m:rPr>
                                  <m:nor/>
                                </m:rPr>
                                <a:rPr lang="es-MX" sz="1600" i="1"/>
                                <m:t>servidores</m:t>
                              </m:r>
                              <m:r>
                                <m:rPr>
                                  <m:nor/>
                                </m:rPr>
                                <a:rPr lang="es-MX" sz="1600" i="1"/>
                                <m:t> </m:t>
                              </m:r>
                              <m:r>
                                <m:rPr>
                                  <m:nor/>
                                </m:rPr>
                                <a:rPr lang="es-MX" sz="1600" i="1"/>
                                <m:t>p</m:t>
                              </m:r>
                              <m:r>
                                <m:rPr>
                                  <m:nor/>
                                </m:rPr>
                                <a:rPr lang="es-MX" sz="1600" i="1"/>
                                <m:t>ú</m:t>
                              </m:r>
                              <m:r>
                                <m:rPr>
                                  <m:nor/>
                                </m:rPr>
                                <a:rPr lang="es-MX" sz="1600" i="1"/>
                                <m:t>blicos</m:t>
                              </m:r>
                              <m:r>
                                <m:rPr>
                                  <m:nor/>
                                </m:rPr>
                                <a:rPr lang="es-MX" sz="1600" i="1"/>
                                <m:t> </m:t>
                              </m:r>
                              <m:r>
                                <m:rPr>
                                  <m:nor/>
                                </m:rPr>
                                <a:rPr lang="es-MX" sz="1600" i="1"/>
                                <m:t>en</m:t>
                              </m:r>
                              <m:r>
                                <m:rPr>
                                  <m:nor/>
                                </m:rPr>
                                <a:rPr lang="es-MX" sz="1600" i="1"/>
                                <m:t> </m:t>
                              </m:r>
                              <m:r>
                                <m:rPr>
                                  <m:nor/>
                                </m:rPr>
                                <a:rPr lang="es-MX" sz="1600" i="1"/>
                                <m:t>la</m:t>
                              </m:r>
                              <m:r>
                                <m:rPr>
                                  <m:nor/>
                                </m:rPr>
                                <a:rPr lang="es-MX" sz="1600" i="1"/>
                                <m:t> </m:t>
                              </m:r>
                              <m:r>
                                <m:rPr>
                                  <m:nor/>
                                </m:rPr>
                                <a:rPr lang="es-MX" sz="1600" i="1"/>
                                <m:t>instituci</m:t>
                              </m:r>
                              <m:r>
                                <m:rPr>
                                  <m:nor/>
                                </m:rPr>
                                <a:rPr lang="es-MX" sz="1600" i="1"/>
                                <m:t>ó</m:t>
                              </m:r>
                              <m:r>
                                <m:rPr>
                                  <m:nor/>
                                </m:rPr>
                                <a:rPr lang="es-MX" sz="1600" i="1"/>
                                <m:t>n</m:t>
                              </m:r>
                            </m:den>
                          </m:f>
                        </m:e>
                      </m:d>
                      <m:r>
                        <a:rPr lang="es-MX" sz="1600" i="1">
                          <a:latin typeface="Cambria Math" panose="02040503050406030204" pitchFamily="18" charset="0"/>
                          <a:ea typeface="Cambria Math" panose="02040503050406030204" pitchFamily="18" charset="0"/>
                        </a:rPr>
                        <m:t>×100</m:t>
                      </m:r>
                    </m:oMath>
                  </m:oMathPara>
                </a14:m>
                <a:endParaRPr lang="es-MX" sz="1600" dirty="0"/>
              </a:p>
            </p:txBody>
          </p:sp>
        </mc:Choice>
        <mc:Fallback xmlns="">
          <p:sp>
            <p:nvSpPr>
              <p:cNvPr id="8" name="Rectángulo redondeado 7"/>
              <p:cNvSpPr>
                <a:spLocks noRot="1" noChangeAspect="1" noMove="1" noResize="1" noEditPoints="1" noAdjustHandles="1" noChangeArrowheads="1" noChangeShapeType="1" noTextEdit="1"/>
              </p:cNvSpPr>
              <p:nvPr/>
            </p:nvSpPr>
            <p:spPr>
              <a:xfrm>
                <a:off x="121024" y="1102660"/>
                <a:ext cx="7401237" cy="794870"/>
              </a:xfrm>
              <a:prstGeom prst="roundRect">
                <a:avLst/>
              </a:prstGeom>
              <a:blipFill rotWithShape="0">
                <a:blip r:embed="rId2"/>
                <a:stretch>
                  <a:fillRect/>
                </a:stretch>
              </a:blipFill>
            </p:spPr>
            <p:txBody>
              <a:bodyPr/>
              <a:lstStyle/>
              <a:p>
                <a:r>
                  <a:rPr lang="es-MX">
                    <a:noFill/>
                  </a:rPr>
                  <a:t> </a:t>
                </a:r>
              </a:p>
            </p:txBody>
          </p:sp>
        </mc:Fallback>
      </mc:AlternateContent>
      <p:sp>
        <p:nvSpPr>
          <p:cNvPr id="3" name="Título 2"/>
          <p:cNvSpPr>
            <a:spLocks noGrp="1"/>
          </p:cNvSpPr>
          <p:nvPr>
            <p:ph type="title" idx="4294967295"/>
          </p:nvPr>
        </p:nvSpPr>
        <p:spPr>
          <a:xfrm>
            <a:off x="0" y="71438"/>
            <a:ext cx="12192000" cy="836612"/>
          </a:xfrm>
        </p:spPr>
        <p:txBody>
          <a:bodyPr>
            <a:normAutofit/>
          </a:bodyPr>
          <a:lstStyle/>
          <a:p>
            <a:pPr algn="ctr"/>
            <a:r>
              <a:rPr lang="es-MX" sz="2400" b="1" dirty="0">
                <a:solidFill>
                  <a:srgbClr val="C00000"/>
                </a:solidFill>
                <a:latin typeface="+mn-lt"/>
                <a:ea typeface="+mn-ea"/>
                <a:cs typeface="+mn-cs"/>
              </a:rPr>
              <a:t>Recursos humanos profesionalizados </a:t>
            </a:r>
          </a:p>
        </p:txBody>
      </p:sp>
      <p:sp>
        <p:nvSpPr>
          <p:cNvPr id="4" name="Marcador de número de diapositiva 3"/>
          <p:cNvSpPr>
            <a:spLocks noGrp="1"/>
          </p:cNvSpPr>
          <p:nvPr>
            <p:ph type="sldNum" sz="quarter" idx="4294967295"/>
          </p:nvPr>
        </p:nvSpPr>
        <p:spPr>
          <a:xfrm>
            <a:off x="9347200" y="6534150"/>
            <a:ext cx="2844800" cy="365125"/>
          </a:xfrm>
        </p:spPr>
        <p:txBody>
          <a:bodyPr/>
          <a:lstStyle/>
          <a:p>
            <a:fld id="{10CA74A8-4905-4CE6-A33F-21473558AE8F}" type="slidenum">
              <a:rPr lang="es-MX" smtClean="0"/>
              <a:pPr/>
              <a:t>19</a:t>
            </a:fld>
            <a:endParaRPr lang="es-MX" dirty="0"/>
          </a:p>
        </p:txBody>
      </p:sp>
      <p:pic>
        <p:nvPicPr>
          <p:cNvPr id="7" name="Imagen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3285" y="1207763"/>
            <a:ext cx="482600" cy="482600"/>
          </a:xfrm>
          <a:prstGeom prst="rect">
            <a:avLst/>
          </a:prstGeom>
          <a:ln>
            <a:noFill/>
          </a:ln>
          <a:effectLst>
            <a:outerShdw blurRad="292100" dist="139700" dir="2700000" algn="tl" rotWithShape="0">
              <a:srgbClr val="333333">
                <a:alpha val="65000"/>
              </a:srgbClr>
            </a:outerShdw>
          </a:effectLst>
        </p:spPr>
      </p:pic>
      <p:sp>
        <p:nvSpPr>
          <p:cNvPr id="10" name="Rectángulo redondeado 9"/>
          <p:cNvSpPr/>
          <p:nvPr/>
        </p:nvSpPr>
        <p:spPr>
          <a:xfrm>
            <a:off x="9253325" y="1102660"/>
            <a:ext cx="1239863" cy="79487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sz="1600" b="1" dirty="0"/>
              <a:t>Porcentaje</a:t>
            </a:r>
          </a:p>
        </p:txBody>
      </p:sp>
      <p:pic>
        <p:nvPicPr>
          <p:cNvPr id="11" name="Imagen 10"/>
          <p:cNvPicPr>
            <a:picLocks noChangeAspect="1"/>
          </p:cNvPicPr>
          <p:nvPr/>
        </p:nvPicPr>
        <p:blipFill rotWithShape="1">
          <a:blip r:embed="rId4" cstate="email">
            <a:extLst>
              <a:ext uri="{28A0092B-C50C-407E-A947-70E740481C1C}">
                <a14:useLocalDpi xmlns:a14="http://schemas.microsoft.com/office/drawing/2010/main"/>
              </a:ext>
            </a:extLst>
          </a:blip>
          <a:srcRect t="7058" b="2941"/>
          <a:stretch/>
        </p:blipFill>
        <p:spPr>
          <a:xfrm>
            <a:off x="9460386" y="2616543"/>
            <a:ext cx="825738" cy="974642"/>
          </a:xfrm>
          <a:prstGeom prst="rect">
            <a:avLst/>
          </a:prstGeom>
        </p:spPr>
      </p:pic>
      <p:sp>
        <p:nvSpPr>
          <p:cNvPr id="12" name="Rectángulo redondeado 11"/>
          <p:cNvSpPr/>
          <p:nvPr/>
        </p:nvSpPr>
        <p:spPr>
          <a:xfrm>
            <a:off x="9253325" y="2554822"/>
            <a:ext cx="1239863" cy="1076705"/>
          </a:xfrm>
          <a:prstGeom prst="roundRect">
            <a:avLst>
              <a:gd name="adj" fmla="val 9924"/>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CuadroTexto 12"/>
          <p:cNvSpPr txBox="1"/>
          <p:nvPr/>
        </p:nvSpPr>
        <p:spPr>
          <a:xfrm rot="19400701">
            <a:off x="9381775" y="2893117"/>
            <a:ext cx="982961" cy="400110"/>
          </a:xfrm>
          <a:prstGeom prst="rect">
            <a:avLst/>
          </a:prstGeom>
          <a:noFill/>
          <a:ln>
            <a:noFill/>
          </a:ln>
        </p:spPr>
        <p:txBody>
          <a:bodyPr wrap="none" rtlCol="0">
            <a:spAutoFit/>
          </a:bodyPr>
          <a:lstStyle/>
          <a:p>
            <a:r>
              <a:rPr lang="es-MX" sz="2000" b="1" dirty="0">
                <a:ln w="22225">
                  <a:solidFill>
                    <a:schemeClr val="accent2"/>
                  </a:solidFill>
                  <a:prstDash val="solid"/>
                </a:ln>
                <a:solidFill>
                  <a:schemeClr val="bg1"/>
                </a:solidFill>
                <a:latin typeface="Arial Black" panose="020B0A04020102020204" pitchFamily="34" charset="0"/>
                <a:cs typeface="Times New Roman" pitchFamily="18" charset="0"/>
              </a:rPr>
              <a:t>Anual</a:t>
            </a:r>
          </a:p>
        </p:txBody>
      </p:sp>
      <p:sp>
        <p:nvSpPr>
          <p:cNvPr id="14" name="Rectángulo redondeado 13"/>
          <p:cNvSpPr/>
          <p:nvPr/>
        </p:nvSpPr>
        <p:spPr>
          <a:xfrm>
            <a:off x="1645024" y="2009301"/>
            <a:ext cx="7401238" cy="1002840"/>
          </a:xfrm>
          <a:prstGeom prst="roundRect">
            <a:avLst>
              <a:gd name="adj" fmla="val 5997"/>
            </a:avLst>
          </a:prstGeom>
        </p:spPr>
        <p:style>
          <a:lnRef idx="2">
            <a:schemeClr val="accent2"/>
          </a:lnRef>
          <a:fillRef idx="1">
            <a:schemeClr val="lt1"/>
          </a:fillRef>
          <a:effectRef idx="0">
            <a:schemeClr val="accent2"/>
          </a:effectRef>
          <a:fontRef idx="minor">
            <a:schemeClr val="dk1"/>
          </a:fontRef>
        </p:style>
        <p:txBody>
          <a:bodyPr rtlCol="0" anchor="ctr"/>
          <a:lstStyle/>
          <a:p>
            <a:pPr>
              <a:spcBef>
                <a:spcPts val="300"/>
              </a:spcBef>
              <a:spcAft>
                <a:spcPts val="300"/>
              </a:spcAft>
            </a:pPr>
            <a:r>
              <a:rPr lang="es-MX" sz="1400" b="1" dirty="0"/>
              <a:t>Descripción general:</a:t>
            </a:r>
          </a:p>
          <a:p>
            <a:pPr marL="285750" indent="-285750">
              <a:spcBef>
                <a:spcPts val="300"/>
              </a:spcBef>
              <a:spcAft>
                <a:spcPts val="300"/>
              </a:spcAft>
              <a:buFont typeface="Arial" panose="020B0604020202020204" pitchFamily="34" charset="0"/>
              <a:buChar char="•"/>
            </a:pPr>
            <a:r>
              <a:rPr lang="es-MX" sz="1400" dirty="0"/>
              <a:t>Porcentaje de servidores públicos profesionalizados con respecto al total de servidores públicos de la institución</a:t>
            </a:r>
          </a:p>
        </p:txBody>
      </p:sp>
      <p:sp>
        <p:nvSpPr>
          <p:cNvPr id="15" name="Rectángulo redondeado 14"/>
          <p:cNvSpPr/>
          <p:nvPr/>
        </p:nvSpPr>
        <p:spPr>
          <a:xfrm>
            <a:off x="1645024" y="3123913"/>
            <a:ext cx="7401238" cy="2295988"/>
          </a:xfrm>
          <a:prstGeom prst="roundRect">
            <a:avLst>
              <a:gd name="adj" fmla="val 5997"/>
            </a:avLst>
          </a:prstGeom>
        </p:spPr>
        <p:style>
          <a:lnRef idx="2">
            <a:schemeClr val="accent2"/>
          </a:lnRef>
          <a:fillRef idx="1">
            <a:schemeClr val="lt1"/>
          </a:fillRef>
          <a:effectRef idx="0">
            <a:schemeClr val="accent2"/>
          </a:effectRef>
          <a:fontRef idx="minor">
            <a:schemeClr val="dk1"/>
          </a:fontRef>
        </p:style>
        <p:txBody>
          <a:bodyPr rtlCol="0" anchor="ctr"/>
          <a:lstStyle/>
          <a:p>
            <a:pPr>
              <a:spcBef>
                <a:spcPts val="300"/>
              </a:spcBef>
              <a:spcAft>
                <a:spcPts val="300"/>
              </a:spcAft>
            </a:pPr>
            <a:r>
              <a:rPr lang="es-MX" sz="1400" b="1" dirty="0"/>
              <a:t>Comentarios adicionales:</a:t>
            </a:r>
          </a:p>
          <a:p>
            <a:pPr marL="285750" indent="-285750">
              <a:spcBef>
                <a:spcPts val="300"/>
              </a:spcBef>
              <a:spcAft>
                <a:spcPts val="300"/>
              </a:spcAft>
              <a:buFont typeface="Arial" panose="020B0604020202020204" pitchFamily="34" charset="0"/>
              <a:buChar char="•"/>
            </a:pPr>
            <a:r>
              <a:rPr lang="es-MX" sz="1400" dirty="0"/>
              <a:t>El indicador considera personal de mando y enlace.</a:t>
            </a:r>
          </a:p>
          <a:p>
            <a:pPr marL="285750" indent="-285750">
              <a:spcBef>
                <a:spcPts val="300"/>
              </a:spcBef>
              <a:spcAft>
                <a:spcPts val="300"/>
              </a:spcAft>
              <a:buFont typeface="Arial" panose="020B0604020202020204" pitchFamily="34" charset="0"/>
              <a:buChar char="•"/>
            </a:pPr>
            <a:r>
              <a:rPr lang="es-MX" sz="1400" dirty="0"/>
              <a:t>Aplica tanto a Instituciones sujetas al SPC como a las no sujetas.</a:t>
            </a:r>
          </a:p>
          <a:p>
            <a:pPr marL="285750" indent="-285750">
              <a:spcBef>
                <a:spcPts val="300"/>
              </a:spcBef>
              <a:spcAft>
                <a:spcPts val="300"/>
              </a:spcAft>
              <a:buFont typeface="Arial" panose="020B0604020202020204" pitchFamily="34" charset="0"/>
              <a:buChar char="•"/>
            </a:pPr>
            <a:r>
              <a:rPr lang="es-MX" sz="1400" dirty="0"/>
              <a:t>La Unidad Normativa establecerá la meta para </a:t>
            </a:r>
            <a:r>
              <a:rPr lang="es-MX" sz="1400" dirty="0" smtClean="0"/>
              <a:t>2018</a:t>
            </a:r>
            <a:endParaRPr lang="es-MX" sz="1400" dirty="0"/>
          </a:p>
          <a:p>
            <a:pPr marL="285750" indent="-285750">
              <a:spcBef>
                <a:spcPts val="300"/>
              </a:spcBef>
              <a:spcAft>
                <a:spcPts val="300"/>
              </a:spcAft>
              <a:buFont typeface="Arial" panose="020B0604020202020204" pitchFamily="34" charset="0"/>
              <a:buChar char="•"/>
            </a:pPr>
            <a:r>
              <a:rPr lang="es-MX" sz="1400" dirty="0"/>
              <a:t>Los criterios que para efecto de este indicador se contemplan como  RH profesionalizados son: </a:t>
            </a:r>
          </a:p>
          <a:p>
            <a:pPr marL="742950" lvl="1" indent="-285750">
              <a:spcBef>
                <a:spcPts val="300"/>
              </a:spcBef>
              <a:spcAft>
                <a:spcPts val="300"/>
              </a:spcAft>
              <a:buFont typeface="Arial" panose="020B0604020202020204" pitchFamily="34" charset="0"/>
              <a:buChar char="•"/>
            </a:pPr>
            <a:r>
              <a:rPr lang="es-MX" sz="1400" b="1" dirty="0">
                <a:solidFill>
                  <a:schemeClr val="tx2">
                    <a:lumMod val="60000"/>
                    <a:lumOff val="40000"/>
                  </a:schemeClr>
                </a:solidFill>
              </a:rPr>
              <a:t>Capacitación especializada </a:t>
            </a:r>
          </a:p>
          <a:p>
            <a:pPr marL="742950" lvl="1" indent="-285750">
              <a:spcBef>
                <a:spcPts val="300"/>
              </a:spcBef>
              <a:spcAft>
                <a:spcPts val="300"/>
              </a:spcAft>
              <a:buFont typeface="Arial" panose="020B0604020202020204" pitchFamily="34" charset="0"/>
              <a:buChar char="•"/>
            </a:pPr>
            <a:r>
              <a:rPr lang="es-MX" sz="1400" b="1" dirty="0">
                <a:solidFill>
                  <a:schemeClr val="tx2">
                    <a:lumMod val="60000"/>
                    <a:lumOff val="40000"/>
                  </a:schemeClr>
                </a:solidFill>
              </a:rPr>
              <a:t>Evaluación de desempeño orientadas a objetivos estratégicos</a:t>
            </a:r>
            <a:endParaRPr lang="es-MX" sz="1400" b="1" dirty="0"/>
          </a:p>
        </p:txBody>
      </p:sp>
      <p:sp>
        <p:nvSpPr>
          <p:cNvPr id="17" name="Rectángulo redondeado 16"/>
          <p:cNvSpPr/>
          <p:nvPr/>
        </p:nvSpPr>
        <p:spPr>
          <a:xfrm>
            <a:off x="1645024" y="5499280"/>
            <a:ext cx="7401238" cy="1035233"/>
          </a:xfrm>
          <a:prstGeom prst="roundRect">
            <a:avLst>
              <a:gd name="adj" fmla="val 5997"/>
            </a:avLst>
          </a:prstGeom>
        </p:spPr>
        <p:style>
          <a:lnRef idx="2">
            <a:schemeClr val="accent2"/>
          </a:lnRef>
          <a:fillRef idx="1">
            <a:schemeClr val="lt1"/>
          </a:fillRef>
          <a:effectRef idx="0">
            <a:schemeClr val="accent2"/>
          </a:effectRef>
          <a:fontRef idx="minor">
            <a:schemeClr val="dk1"/>
          </a:fontRef>
        </p:style>
        <p:txBody>
          <a:bodyPr rtlCol="0" anchor="ctr"/>
          <a:lstStyle/>
          <a:p>
            <a:pPr>
              <a:spcBef>
                <a:spcPts val="300"/>
              </a:spcBef>
              <a:spcAft>
                <a:spcPts val="300"/>
              </a:spcAft>
            </a:pPr>
            <a:r>
              <a:rPr lang="es-MX" sz="1400" b="1" dirty="0"/>
              <a:t>Documentos:</a:t>
            </a:r>
          </a:p>
          <a:p>
            <a:pPr marL="285750" indent="-285750">
              <a:spcBef>
                <a:spcPts val="300"/>
              </a:spcBef>
              <a:spcAft>
                <a:spcPts val="300"/>
              </a:spcAft>
              <a:buFont typeface="Arial" panose="020B0604020202020204" pitchFamily="34" charset="0"/>
              <a:buChar char="•"/>
            </a:pPr>
            <a:r>
              <a:rPr lang="es-MX" sz="1400" i="1" dirty="0"/>
              <a:t>Criterios técnicos para el seguimiento del PGCM en materia de Organización, Profesionalización y Recursos Humanos</a:t>
            </a:r>
            <a:r>
              <a:rPr lang="es-MX" sz="1400" b="1" i="1" dirty="0"/>
              <a:t>				</a:t>
            </a:r>
          </a:p>
        </p:txBody>
      </p:sp>
      <p:sp>
        <p:nvSpPr>
          <p:cNvPr id="18" name="Rectángulo redondeado 17"/>
          <p:cNvSpPr/>
          <p:nvPr/>
        </p:nvSpPr>
        <p:spPr>
          <a:xfrm>
            <a:off x="9253325" y="4260588"/>
            <a:ext cx="1239863" cy="79487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sz="1600" b="1" dirty="0"/>
              <a:t>Línea Base:</a:t>
            </a:r>
          </a:p>
          <a:p>
            <a:pPr algn="ctr"/>
            <a:r>
              <a:rPr lang="es-MX" sz="1600" dirty="0"/>
              <a:t>Institución</a:t>
            </a:r>
          </a:p>
        </p:txBody>
      </p:sp>
      <p:sp>
        <p:nvSpPr>
          <p:cNvPr id="19" name="Rectángulo redondeado 18"/>
          <p:cNvSpPr/>
          <p:nvPr/>
        </p:nvSpPr>
        <p:spPr>
          <a:xfrm>
            <a:off x="9253325" y="5665833"/>
            <a:ext cx="1239863" cy="79487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sz="1600" b="1" dirty="0"/>
              <a:t>Meta:</a:t>
            </a:r>
          </a:p>
          <a:p>
            <a:pPr algn="ctr"/>
            <a:r>
              <a:rPr lang="es-MX" sz="1600" dirty="0"/>
              <a:t>Institución</a:t>
            </a:r>
          </a:p>
        </p:txBody>
      </p:sp>
      <p:sp>
        <p:nvSpPr>
          <p:cNvPr id="2" name="Rectángulo 1"/>
          <p:cNvSpPr/>
          <p:nvPr/>
        </p:nvSpPr>
        <p:spPr>
          <a:xfrm>
            <a:off x="2124502" y="4722125"/>
            <a:ext cx="4995081" cy="60050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6" name="3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7470" y="260648"/>
            <a:ext cx="932986" cy="727288"/>
          </a:xfrm>
          <a:prstGeom prst="rect">
            <a:avLst/>
          </a:prstGeom>
        </p:spPr>
      </p:pic>
    </p:spTree>
    <p:extLst>
      <p:ext uri="{BB962C8B-B14F-4D97-AF65-F5344CB8AC3E}">
        <p14:creationId xmlns:p14="http://schemas.microsoft.com/office/powerpoint/2010/main" val="10961167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0" y="242892"/>
            <a:ext cx="12192000" cy="836612"/>
          </a:xfrm>
        </p:spPr>
        <p:txBody>
          <a:bodyPr>
            <a:normAutofit/>
          </a:bodyPr>
          <a:lstStyle/>
          <a:p>
            <a:pPr algn="ctr"/>
            <a:r>
              <a:rPr lang="es-MX" sz="2400" b="1" dirty="0">
                <a:solidFill>
                  <a:srgbClr val="C00000"/>
                </a:solidFill>
                <a:latin typeface="+mn-lt"/>
                <a:ea typeface="+mn-ea"/>
                <a:cs typeface="+mn-cs"/>
              </a:rPr>
              <a:t>Origen del PGCM</a:t>
            </a:r>
          </a:p>
        </p:txBody>
      </p:sp>
      <p:sp>
        <p:nvSpPr>
          <p:cNvPr id="5" name="Rectángulo redondeado 4"/>
          <p:cNvSpPr/>
          <p:nvPr/>
        </p:nvSpPr>
        <p:spPr>
          <a:xfrm>
            <a:off x="3841011" y="3759673"/>
            <a:ext cx="4372546" cy="815859"/>
          </a:xfrm>
          <a:prstGeom prst="roundRect">
            <a:avLst/>
          </a:prstGeom>
          <a:solidFill>
            <a:schemeClr val="accent1"/>
          </a:solidFill>
          <a:ln>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2400" b="1" dirty="0">
                <a:solidFill>
                  <a:schemeClr val="bg1"/>
                </a:solidFill>
              </a:rPr>
              <a:t>PND </a:t>
            </a:r>
          </a:p>
          <a:p>
            <a:pPr algn="ctr"/>
            <a:r>
              <a:rPr lang="es-MX" sz="2400" b="1" dirty="0" smtClean="0">
                <a:solidFill>
                  <a:schemeClr val="bg1"/>
                </a:solidFill>
              </a:rPr>
              <a:t>2013-2018</a:t>
            </a:r>
            <a:endParaRPr lang="es-MX" sz="2400" b="1" dirty="0">
              <a:solidFill>
                <a:schemeClr val="bg1"/>
              </a:solidFill>
            </a:endParaRPr>
          </a:p>
        </p:txBody>
      </p:sp>
      <p:sp>
        <p:nvSpPr>
          <p:cNvPr id="9" name="Rectángulo redondeado 8"/>
          <p:cNvSpPr/>
          <p:nvPr/>
        </p:nvSpPr>
        <p:spPr>
          <a:xfrm>
            <a:off x="3841011" y="4880956"/>
            <a:ext cx="4392062" cy="776896"/>
          </a:xfrm>
          <a:prstGeom prst="roundRect">
            <a:avLst/>
          </a:prstGeom>
          <a:solidFill>
            <a:srgbClr val="C00000"/>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2400" b="1" dirty="0">
                <a:solidFill>
                  <a:schemeClr val="bg1"/>
                </a:solidFill>
              </a:rPr>
              <a:t>PGCM</a:t>
            </a:r>
          </a:p>
        </p:txBody>
      </p:sp>
      <p:sp>
        <p:nvSpPr>
          <p:cNvPr id="10" name="Rectángulo redondeado 9"/>
          <p:cNvSpPr/>
          <p:nvPr/>
        </p:nvSpPr>
        <p:spPr>
          <a:xfrm>
            <a:off x="3860526" y="2540533"/>
            <a:ext cx="4372547" cy="880196"/>
          </a:xfrm>
          <a:prstGeom prst="roundRect">
            <a:avLst/>
          </a:prstGeom>
          <a:solidFill>
            <a:schemeClr val="accent1"/>
          </a:solidFill>
          <a:ln>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2400" b="1" dirty="0">
                <a:solidFill>
                  <a:schemeClr val="bg1"/>
                </a:solidFill>
              </a:rPr>
              <a:t>Ley de Planeación</a:t>
            </a:r>
          </a:p>
        </p:txBody>
      </p:sp>
      <p:cxnSp>
        <p:nvCxnSpPr>
          <p:cNvPr id="11" name="Conector recto de flecha 10"/>
          <p:cNvCxnSpPr/>
          <p:nvPr/>
        </p:nvCxnSpPr>
        <p:spPr>
          <a:xfrm>
            <a:off x="6032218" y="3454250"/>
            <a:ext cx="9648" cy="32218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a:off x="6027284" y="2251872"/>
            <a:ext cx="0" cy="30542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6" name="Rectángulo redondeado 25"/>
          <p:cNvSpPr/>
          <p:nvPr/>
        </p:nvSpPr>
        <p:spPr>
          <a:xfrm>
            <a:off x="3357282" y="1194471"/>
            <a:ext cx="5326547" cy="1040640"/>
          </a:xfrm>
          <a:prstGeom prst="roundRect">
            <a:avLst/>
          </a:prstGeom>
          <a:solidFill>
            <a:schemeClr val="accent1"/>
          </a:solidFill>
          <a:ln>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2400" b="1" dirty="0" smtClean="0">
                <a:solidFill>
                  <a:schemeClr val="bg1"/>
                </a:solidFill>
              </a:rPr>
              <a:t>Constitución Política de los Estados Unidos Mexicanos</a:t>
            </a:r>
            <a:endParaRPr lang="es-MX" sz="2400" b="1" dirty="0">
              <a:solidFill>
                <a:schemeClr val="bg1"/>
              </a:solidFill>
            </a:endParaRPr>
          </a:p>
          <a:p>
            <a:pPr algn="ctr"/>
            <a:r>
              <a:rPr lang="es-MX" sz="2400" b="1" dirty="0">
                <a:solidFill>
                  <a:schemeClr val="bg1"/>
                </a:solidFill>
              </a:rPr>
              <a:t>Arts. 26 y 134</a:t>
            </a:r>
          </a:p>
        </p:txBody>
      </p:sp>
      <p:cxnSp>
        <p:nvCxnSpPr>
          <p:cNvPr id="13" name="Conector recto de flecha 12"/>
          <p:cNvCxnSpPr/>
          <p:nvPr/>
        </p:nvCxnSpPr>
        <p:spPr>
          <a:xfrm>
            <a:off x="6020555" y="4575533"/>
            <a:ext cx="0" cy="30542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2"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7470" y="260648"/>
            <a:ext cx="932986" cy="727288"/>
          </a:xfrm>
          <a:prstGeom prst="rect">
            <a:avLst/>
          </a:prstGeom>
        </p:spPr>
      </p:pic>
    </p:spTree>
    <p:extLst>
      <p:ext uri="{BB962C8B-B14F-4D97-AF65-F5344CB8AC3E}">
        <p14:creationId xmlns:p14="http://schemas.microsoft.com/office/powerpoint/2010/main" val="28000411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838200" y="365126"/>
            <a:ext cx="6651812" cy="872004"/>
          </a:xfrm>
          <a:prstGeom prst="rect">
            <a:avLst/>
          </a:prstGeom>
        </p:spPr>
        <p:txBody>
          <a:bodyPr>
            <a:normAutofit/>
          </a:bodyPr>
          <a:lstStyle>
            <a:defPPr>
              <a:defRPr lang="es-MX"/>
            </a:defPPr>
            <a:lvl1pPr algn="ctr">
              <a:lnSpc>
                <a:spcPct val="90000"/>
              </a:lnSpc>
              <a:spcBef>
                <a:spcPct val="0"/>
              </a:spcBef>
              <a:defRPr sz="2400" b="1">
                <a:solidFill>
                  <a:srgbClr val="C00000"/>
                </a:solidFill>
              </a:defRPr>
            </a:lvl1pPr>
          </a:lstStyle>
          <a:p>
            <a:r>
              <a:rPr lang="es-ES" dirty="0" smtClean="0"/>
              <a:t>Recursos Humanos Profesionalizados: </a:t>
            </a:r>
            <a:r>
              <a:rPr lang="es-ES" dirty="0"/>
              <a:t/>
            </a:r>
            <a:br>
              <a:rPr lang="es-ES" dirty="0"/>
            </a:br>
            <a:r>
              <a:rPr lang="es-ES" dirty="0"/>
              <a:t>Componente </a:t>
            </a:r>
            <a:r>
              <a:rPr lang="es-ES" dirty="0" smtClean="0"/>
              <a:t>Capacitación Especializada</a:t>
            </a:r>
            <a:endParaRPr lang="es-MX" dirty="0"/>
          </a:p>
        </p:txBody>
      </p:sp>
      <p:graphicFrame>
        <p:nvGraphicFramePr>
          <p:cNvPr id="5" name="Marcador de contenido 4"/>
          <p:cNvGraphicFramePr>
            <a:graphicFrameLocks/>
          </p:cNvGraphicFramePr>
          <p:nvPr>
            <p:extLst>
              <p:ext uri="{D42A27DB-BD31-4B8C-83A1-F6EECF244321}">
                <p14:modId xmlns:p14="http://schemas.microsoft.com/office/powerpoint/2010/main" val="340842010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3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67470" y="260648"/>
            <a:ext cx="932986" cy="727288"/>
          </a:xfrm>
          <a:prstGeom prst="rect">
            <a:avLst/>
          </a:prstGeom>
        </p:spPr>
      </p:pic>
    </p:spTree>
    <p:extLst>
      <p:ext uri="{BB962C8B-B14F-4D97-AF65-F5344CB8AC3E}">
        <p14:creationId xmlns:p14="http://schemas.microsoft.com/office/powerpoint/2010/main" val="11234607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838200" y="365126"/>
            <a:ext cx="6624918" cy="872004"/>
          </a:xfrm>
          <a:prstGeom prst="rect">
            <a:avLst/>
          </a:prstGeom>
        </p:spPr>
        <p:txBody>
          <a:bodyPr>
            <a:normAutofit/>
          </a:bodyPr>
          <a:lstStyle>
            <a:defPPr>
              <a:defRPr lang="es-MX"/>
            </a:defPPr>
            <a:lvl1pPr algn="ctr">
              <a:lnSpc>
                <a:spcPct val="90000"/>
              </a:lnSpc>
              <a:spcBef>
                <a:spcPct val="0"/>
              </a:spcBef>
              <a:defRPr sz="2400" b="1">
                <a:solidFill>
                  <a:srgbClr val="C00000"/>
                </a:solidFill>
              </a:defRPr>
            </a:lvl1pPr>
          </a:lstStyle>
          <a:p>
            <a:r>
              <a:rPr lang="es-ES" dirty="0" smtClean="0"/>
              <a:t>Recursos Humanos Profesionalizados: </a:t>
            </a:r>
            <a:r>
              <a:rPr lang="es-ES" dirty="0"/>
              <a:t/>
            </a:r>
            <a:br>
              <a:rPr lang="es-ES" dirty="0"/>
            </a:br>
            <a:r>
              <a:rPr lang="es-ES" dirty="0"/>
              <a:t>Componente Evaluación del Desempeño</a:t>
            </a:r>
            <a:endParaRPr lang="es-MX" dirty="0"/>
          </a:p>
        </p:txBody>
      </p:sp>
      <p:sp>
        <p:nvSpPr>
          <p:cNvPr id="5" name="Marcador de contenido 2"/>
          <p:cNvSpPr txBox="1">
            <a:spLocks/>
          </p:cNvSpPr>
          <p:nvPr/>
        </p:nvSpPr>
        <p:spPr>
          <a:xfrm>
            <a:off x="838200" y="1408765"/>
            <a:ext cx="10515600" cy="392971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sz="2000" dirty="0" smtClean="0"/>
              <a:t>Considerar a todos los servidores públicos que ocupen una plaza presupuestal permanente que se ubiquen en los grupos jerárquicos entre “P” al “K” (Tabulador Central) o equivalentes (Tabuladores específicos), sean o no sujetos al SPC</a:t>
            </a:r>
          </a:p>
          <a:p>
            <a:pPr marL="0" indent="0" algn="just">
              <a:buFont typeface="Arial" panose="020B0604020202020204" pitchFamily="34" charset="0"/>
              <a:buNone/>
            </a:pPr>
            <a:endParaRPr lang="es-MX" sz="700" dirty="0" smtClean="0"/>
          </a:p>
          <a:p>
            <a:pPr algn="just"/>
            <a:r>
              <a:rPr lang="es-MX" sz="2000" dirty="0" smtClean="0"/>
              <a:t>Excluir de ese conjunto a los servidores públicos que se encuentren en los supuestos siguientes:</a:t>
            </a:r>
          </a:p>
          <a:p>
            <a:pPr marL="0" indent="0" algn="just">
              <a:buFont typeface="Arial" panose="020B0604020202020204" pitchFamily="34" charset="0"/>
              <a:buNone/>
            </a:pPr>
            <a:endParaRPr lang="es-MX" sz="700" dirty="0" smtClean="0"/>
          </a:p>
          <a:p>
            <a:pPr lvl="1" algn="just">
              <a:lnSpc>
                <a:spcPct val="100000"/>
              </a:lnSpc>
              <a:spcBef>
                <a:spcPts val="0"/>
              </a:spcBef>
            </a:pPr>
            <a:r>
              <a:rPr lang="es-MX" sz="1600" dirty="0" smtClean="0"/>
              <a:t>Servidores públicos que ocupan un puesto por artículo 34 de la Ley, con base al artículo 52 fracción II o 92 de su Reglamento</a:t>
            </a:r>
          </a:p>
          <a:p>
            <a:pPr marL="0" indent="0" algn="just">
              <a:lnSpc>
                <a:spcPct val="100000"/>
              </a:lnSpc>
              <a:spcBef>
                <a:spcPts val="0"/>
              </a:spcBef>
              <a:buFont typeface="Arial" panose="020B0604020202020204" pitchFamily="34" charset="0"/>
              <a:buNone/>
            </a:pPr>
            <a:endParaRPr lang="es-MX" sz="700" dirty="0" smtClean="0"/>
          </a:p>
          <a:p>
            <a:pPr lvl="1" algn="just">
              <a:lnSpc>
                <a:spcPct val="100000"/>
              </a:lnSpc>
              <a:spcBef>
                <a:spcPts val="0"/>
              </a:spcBef>
            </a:pPr>
            <a:r>
              <a:rPr lang="es-MX" sz="1600" dirty="0" smtClean="0"/>
              <a:t>Servidores públicos que se dieron de baja o separación durante los meses de aplicación de la evaluación (entre enero a febrero) y que ya no se encuentran activos en la institución</a:t>
            </a:r>
          </a:p>
          <a:p>
            <a:pPr marL="0" indent="0" algn="just">
              <a:lnSpc>
                <a:spcPct val="100000"/>
              </a:lnSpc>
              <a:spcBef>
                <a:spcPts val="0"/>
              </a:spcBef>
              <a:buFont typeface="Arial" panose="020B0604020202020204" pitchFamily="34" charset="0"/>
              <a:buNone/>
            </a:pPr>
            <a:endParaRPr lang="es-MX" sz="700" dirty="0" smtClean="0"/>
          </a:p>
          <a:p>
            <a:pPr lvl="1" algn="just">
              <a:lnSpc>
                <a:spcPct val="100000"/>
              </a:lnSpc>
              <a:spcBef>
                <a:spcPts val="0"/>
              </a:spcBef>
            </a:pPr>
            <a:r>
              <a:rPr lang="es-MX" sz="1600" dirty="0" smtClean="0"/>
              <a:t>Servidores públicos que cuentan con un amparo o alguna disposición jurídica que evita se les evalúe o capacite</a:t>
            </a:r>
          </a:p>
          <a:p>
            <a:pPr marL="0" indent="0" algn="just">
              <a:buFont typeface="Arial" panose="020B0604020202020204" pitchFamily="34" charset="0"/>
              <a:buNone/>
            </a:pPr>
            <a:endParaRPr lang="es-MX" sz="700" dirty="0" smtClean="0"/>
          </a:p>
          <a:p>
            <a:pPr marL="0" indent="0" algn="just">
              <a:buFont typeface="Arial" panose="020B0604020202020204" pitchFamily="34" charset="0"/>
              <a:buNone/>
            </a:pPr>
            <a:r>
              <a:rPr lang="es-MX" sz="2000" dirty="0" smtClean="0"/>
              <a:t>Este será el valor del denominador: </a:t>
            </a:r>
            <a:r>
              <a:rPr lang="es-MX" sz="2000" b="1" dirty="0" smtClean="0"/>
              <a:t>TOTAL DE SERVIDORES PÚBLICOS EN LA INSTITUCIÓN SUJETOS DE EVALUACIÓN DEL DESEMPEÑO</a:t>
            </a:r>
            <a:endParaRPr lang="es-MX" sz="2000" dirty="0" smtClean="0"/>
          </a:p>
          <a:p>
            <a:pPr algn="just"/>
            <a:endParaRPr lang="es-MX" sz="2000" dirty="0"/>
          </a:p>
        </p:txBody>
      </p:sp>
      <p:pic>
        <p:nvPicPr>
          <p:cNvPr id="6" name="Imagen 5"/>
          <p:cNvPicPr>
            <a:picLocks noChangeAspect="1"/>
          </p:cNvPicPr>
          <p:nvPr/>
        </p:nvPicPr>
        <p:blipFill>
          <a:blip r:embed="rId2"/>
          <a:stretch>
            <a:fillRect/>
          </a:stretch>
        </p:blipFill>
        <p:spPr>
          <a:xfrm>
            <a:off x="4733364" y="5212476"/>
            <a:ext cx="6373906" cy="1497605"/>
          </a:xfrm>
          <a:prstGeom prst="rect">
            <a:avLst/>
          </a:prstGeom>
        </p:spPr>
      </p:pic>
      <p:pic>
        <p:nvPicPr>
          <p:cNvPr id="7"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7470" y="260648"/>
            <a:ext cx="932986" cy="727288"/>
          </a:xfrm>
          <a:prstGeom prst="rect">
            <a:avLst/>
          </a:prstGeom>
        </p:spPr>
      </p:pic>
    </p:spTree>
    <p:extLst>
      <p:ext uri="{BB962C8B-B14F-4D97-AF65-F5344CB8AC3E}">
        <p14:creationId xmlns:p14="http://schemas.microsoft.com/office/powerpoint/2010/main" val="28480634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3"/>
          <p:cNvGraphicFramePr>
            <a:graphicFrameLocks/>
          </p:cNvGraphicFramePr>
          <p:nvPr>
            <p:extLst>
              <p:ext uri="{D42A27DB-BD31-4B8C-83A1-F6EECF244321}">
                <p14:modId xmlns:p14="http://schemas.microsoft.com/office/powerpoint/2010/main" val="1590065291"/>
              </p:ext>
            </p:extLst>
          </p:nvPr>
        </p:nvGraphicFramePr>
        <p:xfrm>
          <a:off x="201705" y="1405988"/>
          <a:ext cx="11698942" cy="5317514"/>
        </p:xfrm>
        <a:graphic>
          <a:graphicData uri="http://schemas.openxmlformats.org/drawingml/2006/table">
            <a:tbl>
              <a:tblPr firstRow="1" firstCol="1" bandRow="1">
                <a:tableStyleId>{5C22544A-7EE6-4342-B048-85BDC9FD1C3A}</a:tableStyleId>
              </a:tblPr>
              <a:tblGrid>
                <a:gridCol w="8055540"/>
                <a:gridCol w="2113501"/>
                <a:gridCol w="1529901"/>
              </a:tblGrid>
              <a:tr h="581762">
                <a:tc>
                  <a:txBody>
                    <a:bodyPr/>
                    <a:lstStyle/>
                    <a:p>
                      <a:pPr algn="ctr">
                        <a:spcAft>
                          <a:spcPts val="0"/>
                        </a:spcAft>
                      </a:pPr>
                      <a:r>
                        <a:rPr lang="es-MX" sz="1800" dirty="0">
                          <a:effectLst/>
                        </a:rPr>
                        <a:t>Tipo de Servidor Público</a:t>
                      </a:r>
                      <a:endParaRPr lang="es-MX" sz="1800" dirty="0">
                        <a:effectLst/>
                        <a:latin typeface="Arial" panose="020B0604020202020204" pitchFamily="34" charset="0"/>
                        <a:ea typeface="Times New Roman" panose="02020603050405020304" pitchFamily="18" charset="0"/>
                      </a:endParaRPr>
                    </a:p>
                  </a:txBody>
                  <a:tcPr marL="68580" marR="68580" marT="0" marB="0" anchor="ctr">
                    <a:solidFill>
                      <a:schemeClr val="accent1">
                        <a:lumMod val="75000"/>
                      </a:schemeClr>
                    </a:solidFill>
                  </a:tcPr>
                </a:tc>
                <a:tc>
                  <a:txBody>
                    <a:bodyPr/>
                    <a:lstStyle/>
                    <a:p>
                      <a:pPr algn="ctr">
                        <a:spcAft>
                          <a:spcPts val="0"/>
                        </a:spcAft>
                      </a:pPr>
                      <a:r>
                        <a:rPr lang="es-MX" sz="1800" dirty="0">
                          <a:effectLst/>
                        </a:rPr>
                        <a:t>Obliga Evaluación del Desempeño</a:t>
                      </a:r>
                      <a:endParaRPr lang="es-MX" sz="1800" dirty="0">
                        <a:effectLst/>
                        <a:latin typeface="Arial" panose="020B0604020202020204" pitchFamily="34" charset="0"/>
                        <a:ea typeface="Times New Roman" panose="02020603050405020304" pitchFamily="18" charset="0"/>
                      </a:endParaRPr>
                    </a:p>
                  </a:txBody>
                  <a:tcPr marL="68580" marR="68580" marT="0" marB="0" anchor="ctr">
                    <a:solidFill>
                      <a:schemeClr val="accent1">
                        <a:lumMod val="75000"/>
                      </a:schemeClr>
                    </a:solidFill>
                  </a:tcPr>
                </a:tc>
                <a:tc>
                  <a:txBody>
                    <a:bodyPr/>
                    <a:lstStyle/>
                    <a:p>
                      <a:pPr algn="ctr">
                        <a:spcAft>
                          <a:spcPts val="0"/>
                        </a:spcAft>
                      </a:pPr>
                      <a:r>
                        <a:rPr lang="es-MX" sz="1800" dirty="0" err="1">
                          <a:effectLst/>
                        </a:rPr>
                        <a:t>Capacitables</a:t>
                      </a:r>
                      <a:endParaRPr lang="es-MX" sz="1800" dirty="0">
                        <a:effectLst/>
                        <a:latin typeface="Arial" panose="020B0604020202020204" pitchFamily="34" charset="0"/>
                        <a:ea typeface="Times New Roman" panose="02020603050405020304" pitchFamily="18" charset="0"/>
                      </a:endParaRPr>
                    </a:p>
                  </a:txBody>
                  <a:tcPr marL="68580" marR="68580" marT="0" marB="0" anchor="ctr">
                    <a:solidFill>
                      <a:schemeClr val="accent1">
                        <a:lumMod val="75000"/>
                      </a:schemeClr>
                    </a:solidFill>
                  </a:tcPr>
                </a:tc>
              </a:tr>
              <a:tr h="290881">
                <a:tc>
                  <a:txBody>
                    <a:bodyPr/>
                    <a:lstStyle/>
                    <a:p>
                      <a:pPr algn="just">
                        <a:spcAft>
                          <a:spcPts val="0"/>
                        </a:spcAft>
                      </a:pPr>
                      <a:r>
                        <a:rPr lang="es-MX" sz="1800" dirty="0">
                          <a:effectLst/>
                        </a:rPr>
                        <a:t>Servidores Públicos de Carrera</a:t>
                      </a:r>
                      <a:endParaRPr lang="es-MX" sz="1800" dirty="0">
                        <a:effectLst/>
                        <a:latin typeface="Arial" panose="020B0604020202020204" pitchFamily="34" charset="0"/>
                        <a:ea typeface="Times New Roman" panose="02020603050405020304" pitchFamily="18" charset="0"/>
                      </a:endParaRPr>
                    </a:p>
                  </a:txBody>
                  <a:tcPr marL="68580" marR="68580" marT="0" marB="0">
                    <a:solidFill>
                      <a:srgbClr val="002060"/>
                    </a:solidFill>
                  </a:tcPr>
                </a:tc>
                <a:tc>
                  <a:txBody>
                    <a:bodyPr/>
                    <a:lstStyle/>
                    <a:p>
                      <a:pPr algn="ctr">
                        <a:spcAft>
                          <a:spcPts val="0"/>
                        </a:spcAft>
                      </a:pPr>
                      <a:r>
                        <a:rPr lang="es-MX" sz="1800" b="1" dirty="0">
                          <a:effectLst/>
                        </a:rPr>
                        <a:t>SÍ</a:t>
                      </a:r>
                      <a:endParaRPr lang="es-MX" sz="1800" b="1" dirty="0">
                        <a:effectLst/>
                        <a:latin typeface="Arial" panose="020B0604020202020204" pitchFamily="34" charset="0"/>
                        <a:ea typeface="Times New Roman" panose="02020603050405020304" pitchFamily="18" charset="0"/>
                      </a:endParaRPr>
                    </a:p>
                  </a:txBody>
                  <a:tcPr marL="68580" marR="68580" marT="0" marB="0"/>
                </a:tc>
                <a:tc>
                  <a:txBody>
                    <a:bodyPr/>
                    <a:lstStyle/>
                    <a:p>
                      <a:pPr algn="ctr">
                        <a:spcAft>
                          <a:spcPts val="0"/>
                        </a:spcAft>
                      </a:pPr>
                      <a:r>
                        <a:rPr lang="es-MX" sz="1800" b="1">
                          <a:effectLst/>
                        </a:rPr>
                        <a:t>SÍ</a:t>
                      </a:r>
                      <a:endParaRPr lang="es-MX" sz="1800" b="1">
                        <a:effectLst/>
                        <a:latin typeface="Arial" panose="020B0604020202020204" pitchFamily="34" charset="0"/>
                        <a:ea typeface="Times New Roman" panose="02020603050405020304" pitchFamily="18" charset="0"/>
                      </a:endParaRPr>
                    </a:p>
                  </a:txBody>
                  <a:tcPr marL="68580" marR="68580" marT="0" marB="0"/>
                </a:tc>
              </a:tr>
              <a:tr h="290881">
                <a:tc>
                  <a:txBody>
                    <a:bodyPr/>
                    <a:lstStyle/>
                    <a:p>
                      <a:pPr algn="just">
                        <a:spcAft>
                          <a:spcPts val="0"/>
                        </a:spcAft>
                      </a:pPr>
                      <a:r>
                        <a:rPr lang="es-MX" sz="1800" dirty="0">
                          <a:effectLst/>
                        </a:rPr>
                        <a:t>Gabinete de Apoyo</a:t>
                      </a:r>
                      <a:endParaRPr lang="es-MX" sz="1800" dirty="0">
                        <a:effectLst/>
                        <a:latin typeface="Arial" panose="020B0604020202020204" pitchFamily="34" charset="0"/>
                        <a:ea typeface="Times New Roman" panose="02020603050405020304" pitchFamily="18" charset="0"/>
                      </a:endParaRPr>
                    </a:p>
                  </a:txBody>
                  <a:tcPr marL="68580" marR="68580" marT="0" marB="0">
                    <a:solidFill>
                      <a:srgbClr val="002060"/>
                    </a:solidFill>
                  </a:tcPr>
                </a:tc>
                <a:tc>
                  <a:txBody>
                    <a:bodyPr/>
                    <a:lstStyle/>
                    <a:p>
                      <a:pPr algn="ctr">
                        <a:spcAft>
                          <a:spcPts val="0"/>
                        </a:spcAft>
                      </a:pPr>
                      <a:r>
                        <a:rPr lang="es-MX" sz="1800" b="1" dirty="0">
                          <a:effectLst/>
                        </a:rPr>
                        <a:t>NO</a:t>
                      </a:r>
                      <a:endParaRPr lang="es-MX" sz="1800" b="1" dirty="0">
                        <a:effectLst/>
                        <a:latin typeface="Arial" panose="020B0604020202020204" pitchFamily="34" charset="0"/>
                        <a:ea typeface="Times New Roman" panose="02020603050405020304" pitchFamily="18" charset="0"/>
                      </a:endParaRPr>
                    </a:p>
                  </a:txBody>
                  <a:tcPr marL="68580" marR="68580" marT="0" marB="0"/>
                </a:tc>
                <a:tc>
                  <a:txBody>
                    <a:bodyPr/>
                    <a:lstStyle/>
                    <a:p>
                      <a:pPr algn="ctr">
                        <a:spcAft>
                          <a:spcPts val="0"/>
                        </a:spcAft>
                      </a:pPr>
                      <a:r>
                        <a:rPr lang="es-MX" sz="1800" b="1">
                          <a:effectLst/>
                        </a:rPr>
                        <a:t>SI</a:t>
                      </a:r>
                      <a:endParaRPr lang="es-MX" sz="1800" b="1">
                        <a:effectLst/>
                        <a:latin typeface="Arial" panose="020B0604020202020204" pitchFamily="34" charset="0"/>
                        <a:ea typeface="Times New Roman" panose="02020603050405020304" pitchFamily="18" charset="0"/>
                      </a:endParaRPr>
                    </a:p>
                  </a:txBody>
                  <a:tcPr marL="68580" marR="68580" marT="0" marB="0"/>
                </a:tc>
              </a:tr>
              <a:tr h="290881">
                <a:tc>
                  <a:txBody>
                    <a:bodyPr/>
                    <a:lstStyle/>
                    <a:p>
                      <a:pPr algn="just">
                        <a:spcAft>
                          <a:spcPts val="0"/>
                        </a:spcAft>
                      </a:pPr>
                      <a:r>
                        <a:rPr lang="es-MX" sz="1800" dirty="0">
                          <a:effectLst/>
                        </a:rPr>
                        <a:t>Libre Designación</a:t>
                      </a:r>
                      <a:endParaRPr lang="es-MX" sz="1800" dirty="0">
                        <a:effectLst/>
                        <a:latin typeface="Arial" panose="020B0604020202020204" pitchFamily="34" charset="0"/>
                        <a:ea typeface="Times New Roman" panose="02020603050405020304" pitchFamily="18" charset="0"/>
                      </a:endParaRPr>
                    </a:p>
                  </a:txBody>
                  <a:tcPr marL="68580" marR="68580" marT="0" marB="0">
                    <a:solidFill>
                      <a:srgbClr val="002060"/>
                    </a:solidFill>
                  </a:tcPr>
                </a:tc>
                <a:tc>
                  <a:txBody>
                    <a:bodyPr/>
                    <a:lstStyle/>
                    <a:p>
                      <a:pPr algn="ctr">
                        <a:spcAft>
                          <a:spcPts val="0"/>
                        </a:spcAft>
                      </a:pPr>
                      <a:r>
                        <a:rPr lang="es-MX" sz="1800" b="1" dirty="0">
                          <a:effectLst/>
                        </a:rPr>
                        <a:t>SÍ</a:t>
                      </a:r>
                      <a:endParaRPr lang="es-MX" sz="1800" b="1" dirty="0">
                        <a:effectLst/>
                        <a:latin typeface="Arial" panose="020B0604020202020204" pitchFamily="34" charset="0"/>
                        <a:ea typeface="Times New Roman" panose="02020603050405020304" pitchFamily="18" charset="0"/>
                      </a:endParaRPr>
                    </a:p>
                  </a:txBody>
                  <a:tcPr marL="68580" marR="68580" marT="0" marB="0"/>
                </a:tc>
                <a:tc>
                  <a:txBody>
                    <a:bodyPr/>
                    <a:lstStyle/>
                    <a:p>
                      <a:pPr algn="ctr">
                        <a:spcAft>
                          <a:spcPts val="0"/>
                        </a:spcAft>
                      </a:pPr>
                      <a:r>
                        <a:rPr lang="es-MX" sz="1800" b="1">
                          <a:effectLst/>
                        </a:rPr>
                        <a:t>SÍ</a:t>
                      </a:r>
                      <a:endParaRPr lang="es-MX" sz="1800" b="1">
                        <a:effectLst/>
                        <a:latin typeface="Arial" panose="020B0604020202020204" pitchFamily="34" charset="0"/>
                        <a:ea typeface="Times New Roman" panose="02020603050405020304" pitchFamily="18" charset="0"/>
                      </a:endParaRPr>
                    </a:p>
                  </a:txBody>
                  <a:tcPr marL="68580" marR="68580" marT="0" marB="0"/>
                </a:tc>
              </a:tr>
              <a:tr h="290881">
                <a:tc>
                  <a:txBody>
                    <a:bodyPr/>
                    <a:lstStyle/>
                    <a:p>
                      <a:pPr algn="just">
                        <a:spcAft>
                          <a:spcPts val="0"/>
                        </a:spcAft>
                      </a:pPr>
                      <a:r>
                        <a:rPr lang="es-MX" sz="1800" dirty="0">
                          <a:effectLst/>
                        </a:rPr>
                        <a:t>Designación Directa</a:t>
                      </a:r>
                      <a:endParaRPr lang="es-MX" sz="1800" dirty="0">
                        <a:effectLst/>
                        <a:latin typeface="Arial" panose="020B0604020202020204" pitchFamily="34" charset="0"/>
                        <a:ea typeface="Times New Roman" panose="02020603050405020304" pitchFamily="18" charset="0"/>
                      </a:endParaRPr>
                    </a:p>
                  </a:txBody>
                  <a:tcPr marL="68580" marR="68580" marT="0" marB="0">
                    <a:solidFill>
                      <a:srgbClr val="002060"/>
                    </a:solidFill>
                  </a:tcPr>
                </a:tc>
                <a:tc>
                  <a:txBody>
                    <a:bodyPr/>
                    <a:lstStyle/>
                    <a:p>
                      <a:pPr algn="ctr">
                        <a:spcAft>
                          <a:spcPts val="0"/>
                        </a:spcAft>
                      </a:pPr>
                      <a:r>
                        <a:rPr lang="es-MX" sz="1800" b="1" dirty="0">
                          <a:effectLst/>
                        </a:rPr>
                        <a:t>SÍ</a:t>
                      </a:r>
                      <a:endParaRPr lang="es-MX" sz="1800" b="1" dirty="0">
                        <a:effectLst/>
                        <a:latin typeface="Arial" panose="020B0604020202020204" pitchFamily="34" charset="0"/>
                        <a:ea typeface="Times New Roman" panose="02020603050405020304" pitchFamily="18" charset="0"/>
                      </a:endParaRPr>
                    </a:p>
                  </a:txBody>
                  <a:tcPr marL="68580" marR="68580" marT="0" marB="0"/>
                </a:tc>
                <a:tc>
                  <a:txBody>
                    <a:bodyPr/>
                    <a:lstStyle/>
                    <a:p>
                      <a:pPr algn="ctr">
                        <a:spcAft>
                          <a:spcPts val="0"/>
                        </a:spcAft>
                      </a:pPr>
                      <a:r>
                        <a:rPr lang="es-MX" sz="1800" b="1">
                          <a:effectLst/>
                        </a:rPr>
                        <a:t>SÍ </a:t>
                      </a:r>
                      <a:endParaRPr lang="es-MX" sz="1800" b="1">
                        <a:effectLst/>
                        <a:latin typeface="Arial" panose="020B0604020202020204" pitchFamily="34" charset="0"/>
                        <a:ea typeface="Times New Roman" panose="02020603050405020304" pitchFamily="18" charset="0"/>
                      </a:endParaRPr>
                    </a:p>
                  </a:txBody>
                  <a:tcPr marL="68580" marR="68580" marT="0" marB="0"/>
                </a:tc>
              </a:tr>
              <a:tr h="713102">
                <a:tc>
                  <a:txBody>
                    <a:bodyPr/>
                    <a:lstStyle/>
                    <a:p>
                      <a:pPr marL="342900" lvl="0" indent="-342900" algn="just">
                        <a:spcAft>
                          <a:spcPts val="0"/>
                        </a:spcAft>
                        <a:buFont typeface="Symbol" panose="05050102010706020507" pitchFamily="18" charset="2"/>
                        <a:buChar char=""/>
                      </a:pPr>
                      <a:r>
                        <a:rPr lang="es-MX" sz="1800" dirty="0">
                          <a:effectLst/>
                        </a:rPr>
                        <a:t>Servidores públicos Eventuales de Primer Nivel de Ingreso del SPC que se encuentran en su primer año de desempeño</a:t>
                      </a:r>
                      <a:endParaRPr lang="es-MX" sz="1800" dirty="0">
                        <a:effectLst/>
                        <a:latin typeface="Arial" panose="020B0604020202020204" pitchFamily="34" charset="0"/>
                        <a:ea typeface="Times New Roman" panose="02020603050405020304" pitchFamily="18" charset="0"/>
                      </a:endParaRPr>
                    </a:p>
                  </a:txBody>
                  <a:tcPr marL="68580" marR="68580" marT="0" marB="0">
                    <a:solidFill>
                      <a:srgbClr val="002060"/>
                    </a:solidFill>
                  </a:tcPr>
                </a:tc>
                <a:tc>
                  <a:txBody>
                    <a:bodyPr/>
                    <a:lstStyle/>
                    <a:p>
                      <a:pPr algn="ctr">
                        <a:spcAft>
                          <a:spcPts val="0"/>
                        </a:spcAft>
                      </a:pPr>
                      <a:r>
                        <a:rPr lang="es-MX" sz="1400" b="1" dirty="0" smtClean="0">
                          <a:effectLst/>
                        </a:rPr>
                        <a:t>Si </a:t>
                      </a:r>
                      <a:r>
                        <a:rPr lang="es-MX" sz="1400" b="1" dirty="0">
                          <a:effectLst/>
                        </a:rPr>
                        <a:t>el término de </a:t>
                      </a:r>
                      <a:r>
                        <a:rPr lang="es-MX" sz="1400" b="1" dirty="0" smtClean="0">
                          <a:effectLst/>
                        </a:rPr>
                        <a:t>su 1er </a:t>
                      </a:r>
                      <a:r>
                        <a:rPr lang="es-MX" sz="1400" b="1" dirty="0">
                          <a:effectLst/>
                        </a:rPr>
                        <a:t>año de desempeño ocurre en el ejercicio que se reporta.</a:t>
                      </a:r>
                      <a:endParaRPr lang="es-MX" sz="1400" b="1" dirty="0">
                        <a:effectLst/>
                        <a:latin typeface="Arial" panose="020B0604020202020204" pitchFamily="34" charset="0"/>
                        <a:ea typeface="Times New Roman" panose="02020603050405020304" pitchFamily="18" charset="0"/>
                      </a:endParaRPr>
                    </a:p>
                  </a:txBody>
                  <a:tcPr marL="68580" marR="68580" marT="0" marB="0"/>
                </a:tc>
                <a:tc>
                  <a:txBody>
                    <a:bodyPr/>
                    <a:lstStyle/>
                    <a:p>
                      <a:pPr algn="ctr">
                        <a:spcAft>
                          <a:spcPts val="0"/>
                        </a:spcAft>
                      </a:pPr>
                      <a:r>
                        <a:rPr lang="es-MX" sz="1800" b="1" dirty="0">
                          <a:effectLst/>
                        </a:rPr>
                        <a:t>SÍ</a:t>
                      </a:r>
                      <a:endParaRPr lang="es-MX" sz="1800" b="1" dirty="0">
                        <a:effectLst/>
                        <a:latin typeface="Arial" panose="020B0604020202020204" pitchFamily="34" charset="0"/>
                        <a:ea typeface="Times New Roman" panose="02020603050405020304" pitchFamily="18" charset="0"/>
                      </a:endParaRPr>
                    </a:p>
                  </a:txBody>
                  <a:tcPr marL="68580" marR="68580" marT="0" marB="0"/>
                </a:tc>
              </a:tr>
              <a:tr h="1163523">
                <a:tc>
                  <a:txBody>
                    <a:bodyPr/>
                    <a:lstStyle/>
                    <a:p>
                      <a:pPr marL="342900" lvl="0" indent="-342900" algn="just">
                        <a:spcAft>
                          <a:spcPts val="0"/>
                        </a:spcAft>
                        <a:buFont typeface="Symbol" panose="05050102010706020507" pitchFamily="18" charset="2"/>
                        <a:buChar char=""/>
                      </a:pPr>
                      <a:r>
                        <a:rPr lang="es-MX" sz="1800" dirty="0">
                          <a:effectLst/>
                        </a:rPr>
                        <a:t>Servidores públicos que cambiaron de puesto, aún sin perder permanencia, bajo cualquier modalidad (artículo 52 fracción I, movimiento lateral, cambio a libre designación o viceversa, concurso, ocupación temporal), que no les permite cumplir con los 4 meses mínimos para ser </a:t>
                      </a:r>
                      <a:r>
                        <a:rPr lang="es-MX" sz="1800" dirty="0" smtClean="0">
                          <a:effectLst/>
                        </a:rPr>
                        <a:t>evaluados</a:t>
                      </a:r>
                      <a:endParaRPr lang="es-MX" sz="1800" dirty="0">
                        <a:effectLst/>
                        <a:latin typeface="Arial" panose="020B0604020202020204" pitchFamily="34" charset="0"/>
                        <a:ea typeface="Times New Roman" panose="02020603050405020304" pitchFamily="18" charset="0"/>
                      </a:endParaRPr>
                    </a:p>
                  </a:txBody>
                  <a:tcPr marL="68580" marR="68580" marT="0" marB="0">
                    <a:solidFill>
                      <a:srgbClr val="002060"/>
                    </a:solidFill>
                  </a:tcPr>
                </a:tc>
                <a:tc>
                  <a:txBody>
                    <a:bodyPr/>
                    <a:lstStyle/>
                    <a:p>
                      <a:pPr algn="ctr">
                        <a:spcAft>
                          <a:spcPts val="0"/>
                        </a:spcAft>
                      </a:pPr>
                      <a:r>
                        <a:rPr lang="es-MX" sz="1800" b="1" dirty="0">
                          <a:effectLst/>
                        </a:rPr>
                        <a:t>NO</a:t>
                      </a:r>
                      <a:endParaRPr lang="es-MX" sz="1800" b="1" dirty="0">
                        <a:effectLst/>
                        <a:latin typeface="Arial" panose="020B0604020202020204" pitchFamily="34" charset="0"/>
                        <a:ea typeface="Times New Roman" panose="02020603050405020304" pitchFamily="18" charset="0"/>
                      </a:endParaRPr>
                    </a:p>
                  </a:txBody>
                  <a:tcPr marL="68580" marR="68580" marT="0" marB="0"/>
                </a:tc>
                <a:tc>
                  <a:txBody>
                    <a:bodyPr/>
                    <a:lstStyle/>
                    <a:p>
                      <a:pPr algn="ctr">
                        <a:spcAft>
                          <a:spcPts val="0"/>
                        </a:spcAft>
                      </a:pPr>
                      <a:r>
                        <a:rPr lang="es-MX" sz="1800" b="1" dirty="0">
                          <a:effectLst/>
                        </a:rPr>
                        <a:t>SI</a:t>
                      </a:r>
                      <a:endParaRPr lang="es-MX" sz="1800" b="1" dirty="0">
                        <a:effectLst/>
                        <a:latin typeface="Arial" panose="020B0604020202020204" pitchFamily="34" charset="0"/>
                        <a:ea typeface="Times New Roman" panose="02020603050405020304" pitchFamily="18" charset="0"/>
                      </a:endParaRPr>
                    </a:p>
                  </a:txBody>
                  <a:tcPr marL="68580" marR="68580" marT="0" marB="0"/>
                </a:tc>
              </a:tr>
              <a:tr h="581762">
                <a:tc>
                  <a:txBody>
                    <a:bodyPr/>
                    <a:lstStyle/>
                    <a:p>
                      <a:pPr marL="342900" lvl="0" indent="-342900" algn="just">
                        <a:spcAft>
                          <a:spcPts val="0"/>
                        </a:spcAft>
                        <a:buFont typeface="Symbol" panose="05050102010706020507" pitchFamily="18" charset="2"/>
                        <a:buChar char=""/>
                      </a:pPr>
                      <a:r>
                        <a:rPr lang="es-MX" sz="1800" dirty="0">
                          <a:effectLst/>
                        </a:rPr>
                        <a:t>Servidores públicos que no cumplen 4 meses en el nuevo puesto para ser sujetos de evaluación del desempeño (alta entre el 16/09/2010 al 16/12/2010)</a:t>
                      </a:r>
                      <a:endParaRPr lang="es-MX" sz="1800" dirty="0">
                        <a:effectLst/>
                        <a:latin typeface="Arial" panose="020B0604020202020204" pitchFamily="34" charset="0"/>
                        <a:ea typeface="Times New Roman" panose="02020603050405020304" pitchFamily="18" charset="0"/>
                      </a:endParaRPr>
                    </a:p>
                  </a:txBody>
                  <a:tcPr marL="68580" marR="68580" marT="0" marB="0">
                    <a:solidFill>
                      <a:srgbClr val="002060"/>
                    </a:solidFill>
                  </a:tcPr>
                </a:tc>
                <a:tc>
                  <a:txBody>
                    <a:bodyPr/>
                    <a:lstStyle/>
                    <a:p>
                      <a:pPr algn="ctr">
                        <a:spcAft>
                          <a:spcPts val="0"/>
                        </a:spcAft>
                      </a:pPr>
                      <a:r>
                        <a:rPr lang="es-MX" sz="1800" b="1">
                          <a:effectLst/>
                        </a:rPr>
                        <a:t>NO</a:t>
                      </a:r>
                      <a:endParaRPr lang="es-MX" sz="1800" b="1">
                        <a:effectLst/>
                        <a:latin typeface="Arial" panose="020B0604020202020204" pitchFamily="34" charset="0"/>
                        <a:ea typeface="Times New Roman" panose="02020603050405020304" pitchFamily="18" charset="0"/>
                      </a:endParaRPr>
                    </a:p>
                  </a:txBody>
                  <a:tcPr marL="68580" marR="68580" marT="0" marB="0"/>
                </a:tc>
                <a:tc>
                  <a:txBody>
                    <a:bodyPr/>
                    <a:lstStyle/>
                    <a:p>
                      <a:pPr algn="ctr">
                        <a:spcAft>
                          <a:spcPts val="0"/>
                        </a:spcAft>
                      </a:pPr>
                      <a:r>
                        <a:rPr lang="es-MX" sz="1800" b="1" dirty="0">
                          <a:effectLst/>
                        </a:rPr>
                        <a:t>SÍ</a:t>
                      </a:r>
                      <a:endParaRPr lang="es-MX" sz="1800" b="1" dirty="0">
                        <a:effectLst/>
                        <a:latin typeface="Arial" panose="020B0604020202020204" pitchFamily="34" charset="0"/>
                        <a:ea typeface="Times New Roman" panose="02020603050405020304" pitchFamily="18" charset="0"/>
                      </a:endParaRPr>
                    </a:p>
                  </a:txBody>
                  <a:tcPr marL="68580" marR="68580" marT="0" marB="0"/>
                </a:tc>
              </a:tr>
              <a:tr h="581762">
                <a:tc>
                  <a:txBody>
                    <a:bodyPr/>
                    <a:lstStyle/>
                    <a:p>
                      <a:pPr marL="342900" lvl="0" indent="-342900" algn="just">
                        <a:spcAft>
                          <a:spcPts val="0"/>
                        </a:spcAft>
                        <a:buFont typeface="Symbol" panose="05050102010706020507" pitchFamily="18" charset="2"/>
                        <a:buChar char=""/>
                      </a:pPr>
                      <a:r>
                        <a:rPr lang="es-MX" sz="1800" dirty="0">
                          <a:effectLst/>
                        </a:rPr>
                        <a:t>Servidores públicos que tuvieron licencia sin goce de sueldo, incapacidad parcial, separación temporal, que no les permite cumplir con los 4 meses mínimos para ser </a:t>
                      </a:r>
                      <a:r>
                        <a:rPr lang="es-MX" sz="1800" dirty="0" smtClean="0">
                          <a:effectLst/>
                        </a:rPr>
                        <a:t>evaluados</a:t>
                      </a:r>
                      <a:endParaRPr lang="es-MX" sz="1800" dirty="0">
                        <a:effectLst/>
                        <a:latin typeface="Arial" panose="020B0604020202020204" pitchFamily="34" charset="0"/>
                        <a:ea typeface="Times New Roman" panose="02020603050405020304" pitchFamily="18" charset="0"/>
                      </a:endParaRPr>
                    </a:p>
                  </a:txBody>
                  <a:tcPr marL="68580" marR="68580" marT="0" marB="0">
                    <a:solidFill>
                      <a:srgbClr val="002060"/>
                    </a:solidFill>
                  </a:tcPr>
                </a:tc>
                <a:tc>
                  <a:txBody>
                    <a:bodyPr/>
                    <a:lstStyle/>
                    <a:p>
                      <a:pPr algn="ctr">
                        <a:spcAft>
                          <a:spcPts val="0"/>
                        </a:spcAft>
                      </a:pPr>
                      <a:r>
                        <a:rPr lang="es-MX" sz="1800" b="1">
                          <a:effectLst/>
                        </a:rPr>
                        <a:t>NO</a:t>
                      </a:r>
                      <a:endParaRPr lang="es-MX" sz="1800" b="1">
                        <a:effectLst/>
                        <a:latin typeface="Arial" panose="020B0604020202020204" pitchFamily="34" charset="0"/>
                        <a:ea typeface="Times New Roman" panose="02020603050405020304" pitchFamily="18" charset="0"/>
                      </a:endParaRPr>
                    </a:p>
                  </a:txBody>
                  <a:tcPr marL="68580" marR="68580" marT="0" marB="0"/>
                </a:tc>
                <a:tc>
                  <a:txBody>
                    <a:bodyPr/>
                    <a:lstStyle/>
                    <a:p>
                      <a:pPr algn="ctr">
                        <a:spcAft>
                          <a:spcPts val="0"/>
                        </a:spcAft>
                      </a:pPr>
                      <a:r>
                        <a:rPr lang="es-MX" sz="1800" b="1" dirty="0">
                          <a:effectLst/>
                        </a:rPr>
                        <a:t>SÍ</a:t>
                      </a:r>
                      <a:endParaRPr lang="es-MX" sz="1800" b="1" dirty="0">
                        <a:effectLst/>
                        <a:latin typeface="Arial" panose="020B0604020202020204" pitchFamily="34" charset="0"/>
                        <a:ea typeface="Times New Roman" panose="02020603050405020304" pitchFamily="18" charset="0"/>
                      </a:endParaRPr>
                    </a:p>
                  </a:txBody>
                  <a:tcPr marL="68580" marR="68580" marT="0" marB="0"/>
                </a:tc>
              </a:tr>
              <a:tr h="290881">
                <a:tc>
                  <a:txBody>
                    <a:bodyPr/>
                    <a:lstStyle/>
                    <a:p>
                      <a:pPr marL="342900" lvl="0" indent="-342900" algn="just">
                        <a:spcAft>
                          <a:spcPts val="0"/>
                        </a:spcAft>
                        <a:buFont typeface="Symbol" panose="05050102010706020507" pitchFamily="18" charset="2"/>
                        <a:buChar char=""/>
                      </a:pPr>
                      <a:r>
                        <a:rPr lang="es-MX" sz="1800" dirty="0">
                          <a:effectLst/>
                        </a:rPr>
                        <a:t>Servidores públicos que se encuentran en periodo de transición (Art. 25)</a:t>
                      </a:r>
                      <a:endParaRPr lang="es-MX" sz="1800" dirty="0">
                        <a:effectLst/>
                        <a:latin typeface="Arial" panose="020B0604020202020204" pitchFamily="34" charset="0"/>
                        <a:ea typeface="Times New Roman" panose="02020603050405020304" pitchFamily="18" charset="0"/>
                      </a:endParaRPr>
                    </a:p>
                  </a:txBody>
                  <a:tcPr marL="68580" marR="68580" marT="0" marB="0">
                    <a:solidFill>
                      <a:srgbClr val="002060"/>
                    </a:solidFill>
                  </a:tcPr>
                </a:tc>
                <a:tc>
                  <a:txBody>
                    <a:bodyPr/>
                    <a:lstStyle/>
                    <a:p>
                      <a:pPr algn="ctr">
                        <a:spcAft>
                          <a:spcPts val="0"/>
                        </a:spcAft>
                      </a:pPr>
                      <a:r>
                        <a:rPr lang="es-MX" sz="1800" b="1" dirty="0">
                          <a:effectLst/>
                        </a:rPr>
                        <a:t>SI</a:t>
                      </a:r>
                      <a:endParaRPr lang="es-MX" sz="1800" b="1" dirty="0">
                        <a:effectLst/>
                        <a:latin typeface="Arial" panose="020B0604020202020204" pitchFamily="34" charset="0"/>
                        <a:ea typeface="Times New Roman" panose="02020603050405020304" pitchFamily="18" charset="0"/>
                      </a:endParaRPr>
                    </a:p>
                  </a:txBody>
                  <a:tcPr marL="68580" marR="68580" marT="0" marB="0"/>
                </a:tc>
                <a:tc>
                  <a:txBody>
                    <a:bodyPr/>
                    <a:lstStyle/>
                    <a:p>
                      <a:pPr algn="ctr">
                        <a:spcAft>
                          <a:spcPts val="0"/>
                        </a:spcAft>
                      </a:pPr>
                      <a:r>
                        <a:rPr lang="es-MX" sz="1800" b="1" dirty="0">
                          <a:effectLst/>
                        </a:rPr>
                        <a:t>SÍ</a:t>
                      </a:r>
                      <a:endParaRPr lang="es-MX" sz="1800" b="1" dirty="0">
                        <a:effectLst/>
                        <a:latin typeface="Arial" panose="020B0604020202020204" pitchFamily="34" charset="0"/>
                        <a:ea typeface="Times New Roman" panose="02020603050405020304" pitchFamily="18" charset="0"/>
                      </a:endParaRPr>
                    </a:p>
                  </a:txBody>
                  <a:tcPr marL="68580" marR="68580" marT="0" marB="0"/>
                </a:tc>
              </a:tr>
            </a:tbl>
          </a:graphicData>
        </a:graphic>
      </p:graphicFrame>
      <p:sp>
        <p:nvSpPr>
          <p:cNvPr id="6" name="Título 1"/>
          <p:cNvSpPr txBox="1">
            <a:spLocks/>
          </p:cNvSpPr>
          <p:nvPr/>
        </p:nvSpPr>
        <p:spPr>
          <a:xfrm>
            <a:off x="838200" y="365126"/>
            <a:ext cx="6665259" cy="872004"/>
          </a:xfrm>
          <a:prstGeom prst="rect">
            <a:avLst/>
          </a:prstGeom>
        </p:spPr>
        <p:txBody>
          <a:bodyPr>
            <a:normAutofit/>
          </a:bodyPr>
          <a:lstStyle>
            <a:defPPr>
              <a:defRPr lang="es-MX"/>
            </a:defPPr>
            <a:lvl1pPr algn="ctr">
              <a:lnSpc>
                <a:spcPct val="90000"/>
              </a:lnSpc>
              <a:spcBef>
                <a:spcPct val="0"/>
              </a:spcBef>
              <a:defRPr sz="2400" b="1">
                <a:solidFill>
                  <a:srgbClr val="C00000"/>
                </a:solidFill>
              </a:defRPr>
            </a:lvl1pPr>
          </a:lstStyle>
          <a:p>
            <a:r>
              <a:rPr lang="es-ES" dirty="0" smtClean="0"/>
              <a:t>Recursos Humanos Profesionalizados: </a:t>
            </a:r>
            <a:r>
              <a:rPr lang="es-ES" dirty="0"/>
              <a:t/>
            </a:r>
            <a:br>
              <a:rPr lang="es-ES" dirty="0"/>
            </a:br>
            <a:r>
              <a:rPr lang="es-ES" dirty="0"/>
              <a:t>Componente Evaluación del Desempeño</a:t>
            </a:r>
            <a:endParaRPr lang="es-MX" dirty="0"/>
          </a:p>
        </p:txBody>
      </p:sp>
      <p:pic>
        <p:nvPicPr>
          <p:cNvPr id="7"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7470" y="260648"/>
            <a:ext cx="932986" cy="727288"/>
          </a:xfrm>
          <a:prstGeom prst="rect">
            <a:avLst/>
          </a:prstGeom>
        </p:spPr>
      </p:pic>
    </p:spTree>
    <p:extLst>
      <p:ext uri="{BB962C8B-B14F-4D97-AF65-F5344CB8AC3E}">
        <p14:creationId xmlns:p14="http://schemas.microsoft.com/office/powerpoint/2010/main" val="13981339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5710702" y="4576909"/>
            <a:ext cx="5720196" cy="1944452"/>
          </a:xfrm>
          <a:prstGeom prst="rect">
            <a:avLst/>
          </a:prstGeom>
          <a:ln>
            <a:solidFill>
              <a:srgbClr val="00B050"/>
            </a:solidFill>
          </a:ln>
        </p:spPr>
      </p:pic>
      <p:sp>
        <p:nvSpPr>
          <p:cNvPr id="8" name="CuadroTexto 7"/>
          <p:cNvSpPr txBox="1"/>
          <p:nvPr/>
        </p:nvSpPr>
        <p:spPr>
          <a:xfrm>
            <a:off x="842866" y="5019641"/>
            <a:ext cx="4867836" cy="1200329"/>
          </a:xfrm>
          <a:prstGeom prst="rect">
            <a:avLst/>
          </a:prstGeom>
          <a:noFill/>
        </p:spPr>
        <p:txBody>
          <a:bodyPr wrap="square" rtlCol="0">
            <a:spAutoFit/>
          </a:bodyPr>
          <a:lstStyle/>
          <a:p>
            <a:pPr algn="ctr"/>
            <a:r>
              <a:rPr lang="es-MX" sz="2400" dirty="0" smtClean="0">
                <a:solidFill>
                  <a:schemeClr val="tx2">
                    <a:lumMod val="50000"/>
                  </a:schemeClr>
                </a:solidFill>
              </a:rPr>
              <a:t>Calculo final del Indicador para el componente Evaluación del Desempeño</a:t>
            </a:r>
            <a:endParaRPr lang="es-MX" sz="2400" dirty="0">
              <a:solidFill>
                <a:schemeClr val="tx2">
                  <a:lumMod val="50000"/>
                </a:schemeClr>
              </a:solidFill>
            </a:endParaRPr>
          </a:p>
        </p:txBody>
      </p:sp>
      <p:sp>
        <p:nvSpPr>
          <p:cNvPr id="9" name="CuadroTexto 8"/>
          <p:cNvSpPr txBox="1"/>
          <p:nvPr/>
        </p:nvSpPr>
        <p:spPr>
          <a:xfrm>
            <a:off x="603541" y="1539156"/>
            <a:ext cx="2038507" cy="523220"/>
          </a:xfrm>
          <a:prstGeom prst="rect">
            <a:avLst/>
          </a:prstGeom>
          <a:noFill/>
        </p:spPr>
        <p:txBody>
          <a:bodyPr wrap="none" rtlCol="0">
            <a:spAutoFit/>
          </a:bodyPr>
          <a:lstStyle/>
          <a:p>
            <a:r>
              <a:rPr lang="es-MX" sz="2800" b="1" dirty="0" smtClean="0">
                <a:solidFill>
                  <a:srgbClr val="002060"/>
                </a:solidFill>
              </a:rPr>
              <a:t>En resumen:</a:t>
            </a:r>
            <a:endParaRPr lang="es-MX" sz="2800" b="1" dirty="0">
              <a:solidFill>
                <a:srgbClr val="002060"/>
              </a:solidFill>
            </a:endParaRPr>
          </a:p>
        </p:txBody>
      </p:sp>
      <p:pic>
        <p:nvPicPr>
          <p:cNvPr id="10" name="Imagen 9"/>
          <p:cNvPicPr>
            <a:picLocks noChangeAspect="1"/>
          </p:cNvPicPr>
          <p:nvPr/>
        </p:nvPicPr>
        <p:blipFill>
          <a:blip r:embed="rId3"/>
          <a:stretch>
            <a:fillRect/>
          </a:stretch>
        </p:blipFill>
        <p:spPr>
          <a:xfrm>
            <a:off x="157940" y="2364402"/>
            <a:ext cx="11926483" cy="1656269"/>
          </a:xfrm>
          <a:prstGeom prst="rect">
            <a:avLst/>
          </a:prstGeom>
        </p:spPr>
      </p:pic>
      <p:sp>
        <p:nvSpPr>
          <p:cNvPr id="11" name="Título 1"/>
          <p:cNvSpPr txBox="1">
            <a:spLocks/>
          </p:cNvSpPr>
          <p:nvPr/>
        </p:nvSpPr>
        <p:spPr>
          <a:xfrm>
            <a:off x="838200" y="365126"/>
            <a:ext cx="6503894" cy="872004"/>
          </a:xfrm>
          <a:prstGeom prst="rect">
            <a:avLst/>
          </a:prstGeom>
        </p:spPr>
        <p:txBody>
          <a:bodyPr>
            <a:normAutofit/>
          </a:bodyPr>
          <a:lstStyle>
            <a:defPPr>
              <a:defRPr lang="es-MX"/>
            </a:defPPr>
            <a:lvl1pPr algn="ctr">
              <a:lnSpc>
                <a:spcPct val="90000"/>
              </a:lnSpc>
              <a:spcBef>
                <a:spcPct val="0"/>
              </a:spcBef>
              <a:defRPr sz="2400" b="1">
                <a:solidFill>
                  <a:srgbClr val="C00000"/>
                </a:solidFill>
              </a:defRPr>
            </a:lvl1pPr>
          </a:lstStyle>
          <a:p>
            <a:r>
              <a:rPr lang="es-ES" dirty="0" smtClean="0"/>
              <a:t>Recursos Humanos Profesionalizados: </a:t>
            </a:r>
            <a:r>
              <a:rPr lang="es-ES" dirty="0"/>
              <a:t/>
            </a:r>
            <a:br>
              <a:rPr lang="es-ES" dirty="0"/>
            </a:br>
            <a:r>
              <a:rPr lang="es-ES" dirty="0"/>
              <a:t>Componente Evaluación del Desempeño</a:t>
            </a:r>
            <a:endParaRPr lang="es-MX" dirty="0"/>
          </a:p>
        </p:txBody>
      </p:sp>
      <p:pic>
        <p:nvPicPr>
          <p:cNvPr id="12" name="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7470" y="260648"/>
            <a:ext cx="932986" cy="727288"/>
          </a:xfrm>
          <a:prstGeom prst="rect">
            <a:avLst/>
          </a:prstGeom>
        </p:spPr>
      </p:pic>
    </p:spTree>
    <p:extLst>
      <p:ext uri="{BB962C8B-B14F-4D97-AF65-F5344CB8AC3E}">
        <p14:creationId xmlns:p14="http://schemas.microsoft.com/office/powerpoint/2010/main" val="20277403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txBox="1">
            <a:spLocks/>
          </p:cNvSpPr>
          <p:nvPr/>
        </p:nvSpPr>
        <p:spPr>
          <a:xfrm>
            <a:off x="299803" y="1341066"/>
            <a:ext cx="11557417" cy="382803"/>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es-MX" sz="2000" dirty="0" smtClean="0"/>
              <a:t>Para calcular el número de servidores públicos profesionalizados se recomienda considerar:</a:t>
            </a:r>
          </a:p>
        </p:txBody>
      </p:sp>
      <p:graphicFrame>
        <p:nvGraphicFramePr>
          <p:cNvPr id="5" name="Tabla 4"/>
          <p:cNvGraphicFramePr>
            <a:graphicFrameLocks noGrp="1"/>
          </p:cNvGraphicFramePr>
          <p:nvPr>
            <p:extLst>
              <p:ext uri="{D42A27DB-BD31-4B8C-83A1-F6EECF244321}">
                <p14:modId xmlns:p14="http://schemas.microsoft.com/office/powerpoint/2010/main" val="1367867612"/>
              </p:ext>
            </p:extLst>
          </p:nvPr>
        </p:nvGraphicFramePr>
        <p:xfrm>
          <a:off x="299803" y="1813808"/>
          <a:ext cx="11557417" cy="4400709"/>
        </p:xfrm>
        <a:graphic>
          <a:graphicData uri="http://schemas.openxmlformats.org/drawingml/2006/table">
            <a:tbl>
              <a:tblPr firstRow="1" firstCol="1" bandRow="1">
                <a:tableStyleId>{5C22544A-7EE6-4342-B048-85BDC9FD1C3A}</a:tableStyleId>
              </a:tblPr>
              <a:tblGrid>
                <a:gridCol w="2730567"/>
                <a:gridCol w="1508934"/>
                <a:gridCol w="1435328"/>
                <a:gridCol w="1472131"/>
                <a:gridCol w="1351037"/>
                <a:gridCol w="1398523"/>
                <a:gridCol w="1660897"/>
              </a:tblGrid>
              <a:tr h="749510">
                <a:tc rowSpan="2">
                  <a:txBody>
                    <a:bodyPr/>
                    <a:lstStyle/>
                    <a:p>
                      <a:pPr algn="ctr">
                        <a:spcAft>
                          <a:spcPts val="0"/>
                        </a:spcAft>
                      </a:pPr>
                      <a:r>
                        <a:rPr lang="es-MX" sz="2000" b="0" dirty="0">
                          <a:effectLst/>
                          <a:latin typeface="+mn-lt"/>
                        </a:rPr>
                        <a:t>Servidor Publico</a:t>
                      </a:r>
                      <a:endParaRPr lang="es-MX" sz="2000" b="0" dirty="0">
                        <a:effectLst/>
                        <a:latin typeface="+mn-lt"/>
                        <a:ea typeface="Times New Roman" panose="02020603050405020304" pitchFamily="18" charset="0"/>
                      </a:endParaRPr>
                    </a:p>
                  </a:txBody>
                  <a:tcPr marL="44450" marR="44450" marT="0" marB="0" anchor="ctr"/>
                </a:tc>
                <a:tc gridSpan="3">
                  <a:txBody>
                    <a:bodyPr/>
                    <a:lstStyle/>
                    <a:p>
                      <a:pPr algn="ctr">
                        <a:spcAft>
                          <a:spcPts val="0"/>
                        </a:spcAft>
                      </a:pPr>
                      <a:r>
                        <a:rPr lang="es-MX" sz="1600" b="0" dirty="0">
                          <a:effectLst/>
                          <a:latin typeface="+mn-lt"/>
                        </a:rPr>
                        <a:t>Evaluación de Desempeño orientada a Objetivos Estratégicos (ED)</a:t>
                      </a:r>
                      <a:endParaRPr lang="es-MX" sz="1600" b="0" dirty="0">
                        <a:effectLst/>
                        <a:latin typeface="+mn-lt"/>
                        <a:ea typeface="Times New Roman" panose="02020603050405020304" pitchFamily="18" charset="0"/>
                      </a:endParaRPr>
                    </a:p>
                  </a:txBody>
                  <a:tcPr marL="44450" marR="44450" marT="0" marB="0" anchor="ctr"/>
                </a:tc>
                <a:tc hMerge="1">
                  <a:txBody>
                    <a:bodyPr/>
                    <a:lstStyle/>
                    <a:p>
                      <a:endParaRPr lang="es-MX"/>
                    </a:p>
                  </a:txBody>
                  <a:tcPr/>
                </a:tc>
                <a:tc hMerge="1">
                  <a:txBody>
                    <a:bodyPr/>
                    <a:lstStyle/>
                    <a:p>
                      <a:endParaRPr lang="es-MX" sz="1600" dirty="0">
                        <a:effectLst/>
                        <a:latin typeface="+mn-lt"/>
                      </a:endParaRPr>
                    </a:p>
                  </a:txBody>
                  <a:tcPr marL="44450" marR="44450" marT="0" marB="0" anchor="ctr"/>
                </a:tc>
                <a:tc gridSpan="2">
                  <a:txBody>
                    <a:bodyPr/>
                    <a:lstStyle/>
                    <a:p>
                      <a:pPr algn="ctr">
                        <a:spcAft>
                          <a:spcPts val="0"/>
                        </a:spcAft>
                      </a:pPr>
                      <a:r>
                        <a:rPr lang="es-MX" sz="1600" b="0" dirty="0">
                          <a:effectLst/>
                          <a:latin typeface="+mn-lt"/>
                        </a:rPr>
                        <a:t>Capacitación Especializada orientada a </a:t>
                      </a:r>
                      <a:r>
                        <a:rPr lang="es-MX" sz="1600" b="0" dirty="0" err="1" smtClean="0">
                          <a:effectLst/>
                          <a:latin typeface="+mn-lt"/>
                        </a:rPr>
                        <a:t>Obj</a:t>
                      </a:r>
                      <a:r>
                        <a:rPr lang="es-MX" sz="1600" b="0" dirty="0" smtClean="0">
                          <a:effectLst/>
                          <a:latin typeface="+mn-lt"/>
                        </a:rPr>
                        <a:t>. </a:t>
                      </a:r>
                      <a:r>
                        <a:rPr lang="es-MX" sz="1600" b="0" dirty="0" err="1" smtClean="0">
                          <a:effectLst/>
                          <a:latin typeface="+mn-lt"/>
                        </a:rPr>
                        <a:t>Est</a:t>
                      </a:r>
                      <a:r>
                        <a:rPr lang="es-MX" sz="1600" b="0" dirty="0" smtClean="0">
                          <a:effectLst/>
                          <a:latin typeface="+mn-lt"/>
                        </a:rPr>
                        <a:t>. </a:t>
                      </a:r>
                      <a:r>
                        <a:rPr lang="es-MX" sz="1600" b="0" dirty="0">
                          <a:effectLst/>
                          <a:latin typeface="+mn-lt"/>
                        </a:rPr>
                        <a:t>(CE)</a:t>
                      </a:r>
                      <a:endParaRPr lang="es-MX" sz="1600" b="0" dirty="0">
                        <a:effectLst/>
                        <a:latin typeface="+mn-lt"/>
                        <a:ea typeface="Times New Roman" panose="02020603050405020304" pitchFamily="18" charset="0"/>
                      </a:endParaRPr>
                    </a:p>
                  </a:txBody>
                  <a:tcPr marL="44450" marR="44450" marT="0" marB="0" anchor="ctr"/>
                </a:tc>
                <a:tc hMerge="1">
                  <a:txBody>
                    <a:bodyPr/>
                    <a:lstStyle/>
                    <a:p>
                      <a:endParaRPr lang="es-MX"/>
                    </a:p>
                  </a:txBody>
                  <a:tcPr/>
                </a:tc>
                <a:tc>
                  <a:txBody>
                    <a:bodyPr/>
                    <a:lstStyle/>
                    <a:p>
                      <a:r>
                        <a:rPr lang="es-MX" b="0" dirty="0" smtClean="0"/>
                        <a:t>Servidor</a:t>
                      </a:r>
                      <a:r>
                        <a:rPr lang="es-MX" b="0" baseline="0" dirty="0" smtClean="0"/>
                        <a:t> </a:t>
                      </a:r>
                      <a:r>
                        <a:rPr lang="es-MX" b="0" dirty="0" smtClean="0"/>
                        <a:t>Público Profesionalizado</a:t>
                      </a:r>
                      <a:endParaRPr lang="es-MX" b="0" dirty="0"/>
                    </a:p>
                  </a:txBody>
                  <a:tcPr marL="44450" marR="44450" marT="0" marB="0" anchor="ctr"/>
                </a:tc>
              </a:tr>
              <a:tr h="659567">
                <a:tc vMerge="1">
                  <a:txBody>
                    <a:bodyPr/>
                    <a:lstStyle/>
                    <a:p>
                      <a:pPr algn="ctr">
                        <a:spcAft>
                          <a:spcPts val="0"/>
                        </a:spcAft>
                      </a:pPr>
                      <a:endParaRPr lang="es-MX" sz="2000" b="0" dirty="0">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dirty="0">
                          <a:effectLst/>
                          <a:latin typeface="+mn-lt"/>
                        </a:rPr>
                        <a:t>Evaluable</a:t>
                      </a:r>
                      <a:endParaRPr lang="es-MX" sz="2000" dirty="0">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a:effectLst/>
                          <a:latin typeface="+mn-lt"/>
                        </a:rPr>
                        <a:t>Evaluado</a:t>
                      </a:r>
                      <a:endParaRPr lang="es-MX" sz="2000">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a:effectLst/>
                          <a:latin typeface="+mn-lt"/>
                        </a:rPr>
                        <a:t>Resultado ED</a:t>
                      </a:r>
                      <a:endParaRPr lang="es-MX" sz="2000">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a:effectLst/>
                          <a:latin typeface="+mn-lt"/>
                        </a:rPr>
                        <a:t>Capacitado</a:t>
                      </a:r>
                      <a:endParaRPr lang="es-MX" sz="2000">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dirty="0">
                          <a:effectLst/>
                          <a:latin typeface="+mn-lt"/>
                        </a:rPr>
                        <a:t>Resultado CE</a:t>
                      </a:r>
                      <a:endParaRPr lang="es-MX" sz="2000" dirty="0">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dirty="0">
                          <a:effectLst/>
                          <a:latin typeface="+mn-lt"/>
                        </a:rPr>
                        <a:t>Resultado Final</a:t>
                      </a:r>
                      <a:endParaRPr lang="es-MX" sz="2000" dirty="0">
                        <a:effectLst/>
                        <a:latin typeface="+mn-lt"/>
                        <a:ea typeface="Times New Roman" panose="02020603050405020304" pitchFamily="18" charset="0"/>
                      </a:endParaRPr>
                    </a:p>
                  </a:txBody>
                  <a:tcPr marL="44450" marR="44450" marT="0" marB="0" anchor="ctr"/>
                </a:tc>
              </a:tr>
              <a:tr h="373954">
                <a:tc>
                  <a:txBody>
                    <a:bodyPr/>
                    <a:lstStyle/>
                    <a:p>
                      <a:pPr>
                        <a:spcAft>
                          <a:spcPts val="0"/>
                        </a:spcAft>
                      </a:pPr>
                      <a:r>
                        <a:rPr lang="es-MX" sz="2000" b="0" dirty="0">
                          <a:effectLst/>
                          <a:latin typeface="+mn-lt"/>
                        </a:rPr>
                        <a:t>Servidor Público 1</a:t>
                      </a:r>
                      <a:endParaRPr lang="es-MX" sz="2000" b="0" dirty="0">
                        <a:effectLst/>
                        <a:latin typeface="+mn-lt"/>
                        <a:ea typeface="Times New Roman" panose="02020603050405020304" pitchFamily="18" charset="0"/>
                      </a:endParaRPr>
                    </a:p>
                  </a:txBody>
                  <a:tcPr marL="44450" marR="44450" marT="0" marB="0" anchor="b"/>
                </a:tc>
                <a:tc>
                  <a:txBody>
                    <a:bodyPr/>
                    <a:lstStyle/>
                    <a:p>
                      <a:pPr algn="ctr">
                        <a:spcAft>
                          <a:spcPts val="0"/>
                        </a:spcAft>
                      </a:pPr>
                      <a:r>
                        <a:rPr lang="es-MX" sz="2000" b="1" dirty="0">
                          <a:solidFill>
                            <a:srgbClr val="C00000"/>
                          </a:solidFill>
                          <a:effectLst/>
                          <a:latin typeface="+mn-lt"/>
                        </a:rPr>
                        <a:t>si</a:t>
                      </a:r>
                      <a:endParaRPr lang="es-MX" sz="2000" b="1" dirty="0">
                        <a:solidFill>
                          <a:srgbClr val="C00000"/>
                        </a:solidFill>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b="1" dirty="0">
                          <a:solidFill>
                            <a:srgbClr val="C00000"/>
                          </a:solidFill>
                          <a:effectLst/>
                          <a:latin typeface="+mn-lt"/>
                        </a:rPr>
                        <a:t>si</a:t>
                      </a:r>
                      <a:endParaRPr lang="es-MX" sz="2000" b="1" dirty="0">
                        <a:solidFill>
                          <a:srgbClr val="C00000"/>
                        </a:solidFill>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b="1">
                          <a:solidFill>
                            <a:srgbClr val="C00000"/>
                          </a:solidFill>
                          <a:effectLst/>
                          <a:latin typeface="+mn-lt"/>
                        </a:rPr>
                        <a:t>1</a:t>
                      </a:r>
                      <a:endParaRPr lang="es-MX" sz="2000" b="1">
                        <a:solidFill>
                          <a:srgbClr val="C00000"/>
                        </a:solidFill>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b="1">
                          <a:solidFill>
                            <a:srgbClr val="C00000"/>
                          </a:solidFill>
                          <a:effectLst/>
                          <a:latin typeface="+mn-lt"/>
                        </a:rPr>
                        <a:t>si</a:t>
                      </a:r>
                      <a:endParaRPr lang="es-MX" sz="2000" b="1">
                        <a:solidFill>
                          <a:srgbClr val="C00000"/>
                        </a:solidFill>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b="1">
                          <a:solidFill>
                            <a:srgbClr val="C00000"/>
                          </a:solidFill>
                          <a:effectLst/>
                          <a:latin typeface="+mn-lt"/>
                        </a:rPr>
                        <a:t>1</a:t>
                      </a:r>
                      <a:endParaRPr lang="es-MX" sz="2000" b="1">
                        <a:solidFill>
                          <a:srgbClr val="C00000"/>
                        </a:solidFill>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b="1" dirty="0">
                          <a:solidFill>
                            <a:srgbClr val="C00000"/>
                          </a:solidFill>
                          <a:effectLst/>
                          <a:latin typeface="+mn-lt"/>
                        </a:rPr>
                        <a:t>1</a:t>
                      </a:r>
                      <a:endParaRPr lang="es-MX" sz="2000" b="1" dirty="0">
                        <a:solidFill>
                          <a:srgbClr val="C00000"/>
                        </a:solidFill>
                        <a:effectLst/>
                        <a:latin typeface="+mn-lt"/>
                        <a:ea typeface="Times New Roman" panose="02020603050405020304" pitchFamily="18" charset="0"/>
                      </a:endParaRPr>
                    </a:p>
                  </a:txBody>
                  <a:tcPr marL="44450" marR="44450" marT="0" marB="0" anchor="ctr"/>
                </a:tc>
              </a:tr>
              <a:tr h="373954">
                <a:tc>
                  <a:txBody>
                    <a:bodyPr/>
                    <a:lstStyle/>
                    <a:p>
                      <a:pPr>
                        <a:spcAft>
                          <a:spcPts val="0"/>
                        </a:spcAft>
                      </a:pPr>
                      <a:r>
                        <a:rPr lang="es-MX" sz="2000" b="0" dirty="0">
                          <a:effectLst/>
                          <a:latin typeface="+mn-lt"/>
                        </a:rPr>
                        <a:t>Servidor Público 2</a:t>
                      </a:r>
                      <a:endParaRPr lang="es-MX" sz="2000" b="0" dirty="0">
                        <a:effectLst/>
                        <a:latin typeface="+mn-lt"/>
                        <a:ea typeface="Times New Roman" panose="02020603050405020304" pitchFamily="18" charset="0"/>
                      </a:endParaRPr>
                    </a:p>
                  </a:txBody>
                  <a:tcPr marL="44450" marR="44450" marT="0" marB="0" anchor="b"/>
                </a:tc>
                <a:tc>
                  <a:txBody>
                    <a:bodyPr/>
                    <a:lstStyle/>
                    <a:p>
                      <a:pPr algn="ctr">
                        <a:spcAft>
                          <a:spcPts val="0"/>
                        </a:spcAft>
                      </a:pPr>
                      <a:r>
                        <a:rPr lang="es-MX" sz="2000" dirty="0">
                          <a:effectLst/>
                          <a:latin typeface="+mn-lt"/>
                        </a:rPr>
                        <a:t>si</a:t>
                      </a:r>
                      <a:endParaRPr lang="es-MX" sz="2000" dirty="0">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dirty="0">
                          <a:effectLst/>
                          <a:latin typeface="+mn-lt"/>
                        </a:rPr>
                        <a:t>si</a:t>
                      </a:r>
                      <a:endParaRPr lang="es-MX" sz="2000" dirty="0">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dirty="0">
                          <a:effectLst/>
                          <a:latin typeface="+mn-lt"/>
                        </a:rPr>
                        <a:t>1</a:t>
                      </a:r>
                      <a:endParaRPr lang="es-MX" sz="2000" dirty="0">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a:effectLst/>
                          <a:latin typeface="+mn-lt"/>
                        </a:rPr>
                        <a:t>no</a:t>
                      </a:r>
                      <a:endParaRPr lang="es-MX" sz="2000">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a:effectLst/>
                          <a:latin typeface="+mn-lt"/>
                        </a:rPr>
                        <a:t>0</a:t>
                      </a:r>
                      <a:endParaRPr lang="es-MX" sz="2000">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dirty="0">
                          <a:effectLst/>
                          <a:latin typeface="+mn-lt"/>
                        </a:rPr>
                        <a:t>0</a:t>
                      </a:r>
                      <a:endParaRPr lang="es-MX" sz="2000" dirty="0">
                        <a:effectLst/>
                        <a:latin typeface="+mn-lt"/>
                        <a:ea typeface="Times New Roman" panose="02020603050405020304" pitchFamily="18" charset="0"/>
                      </a:endParaRPr>
                    </a:p>
                  </a:txBody>
                  <a:tcPr marL="44450" marR="44450" marT="0" marB="0" anchor="ctr"/>
                </a:tc>
              </a:tr>
              <a:tr h="373954">
                <a:tc>
                  <a:txBody>
                    <a:bodyPr/>
                    <a:lstStyle/>
                    <a:p>
                      <a:pPr>
                        <a:spcAft>
                          <a:spcPts val="0"/>
                        </a:spcAft>
                      </a:pPr>
                      <a:r>
                        <a:rPr lang="es-MX" sz="2000" b="0" dirty="0">
                          <a:effectLst/>
                          <a:latin typeface="+mn-lt"/>
                        </a:rPr>
                        <a:t>Servidor Público 3</a:t>
                      </a:r>
                      <a:endParaRPr lang="es-MX" sz="2000" b="0" dirty="0">
                        <a:effectLst/>
                        <a:latin typeface="+mn-lt"/>
                        <a:ea typeface="Times New Roman" panose="02020603050405020304" pitchFamily="18" charset="0"/>
                      </a:endParaRPr>
                    </a:p>
                  </a:txBody>
                  <a:tcPr marL="44450" marR="44450" marT="0" marB="0" anchor="b"/>
                </a:tc>
                <a:tc>
                  <a:txBody>
                    <a:bodyPr/>
                    <a:lstStyle/>
                    <a:p>
                      <a:pPr algn="ctr">
                        <a:spcAft>
                          <a:spcPts val="0"/>
                        </a:spcAft>
                      </a:pPr>
                      <a:r>
                        <a:rPr lang="es-MX" sz="2000" dirty="0">
                          <a:effectLst/>
                          <a:latin typeface="+mn-lt"/>
                        </a:rPr>
                        <a:t>si</a:t>
                      </a:r>
                      <a:endParaRPr lang="es-MX" sz="2000" dirty="0">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a:effectLst/>
                          <a:latin typeface="+mn-lt"/>
                        </a:rPr>
                        <a:t>no</a:t>
                      </a:r>
                      <a:endParaRPr lang="es-MX" sz="2000">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dirty="0">
                          <a:effectLst/>
                          <a:latin typeface="+mn-lt"/>
                        </a:rPr>
                        <a:t>0</a:t>
                      </a:r>
                      <a:endParaRPr lang="es-MX" sz="2000" dirty="0">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a:effectLst/>
                          <a:latin typeface="+mn-lt"/>
                        </a:rPr>
                        <a:t>si</a:t>
                      </a:r>
                      <a:endParaRPr lang="es-MX" sz="2000">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a:effectLst/>
                          <a:latin typeface="+mn-lt"/>
                        </a:rPr>
                        <a:t>1</a:t>
                      </a:r>
                      <a:endParaRPr lang="es-MX" sz="2000">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dirty="0">
                          <a:effectLst/>
                          <a:latin typeface="+mn-lt"/>
                        </a:rPr>
                        <a:t>0</a:t>
                      </a:r>
                      <a:endParaRPr lang="es-MX" sz="2000" dirty="0">
                        <a:effectLst/>
                        <a:latin typeface="+mn-lt"/>
                        <a:ea typeface="Times New Roman" panose="02020603050405020304" pitchFamily="18" charset="0"/>
                      </a:endParaRPr>
                    </a:p>
                  </a:txBody>
                  <a:tcPr marL="44450" marR="44450" marT="0" marB="0" anchor="ctr"/>
                </a:tc>
              </a:tr>
              <a:tr h="373954">
                <a:tc>
                  <a:txBody>
                    <a:bodyPr/>
                    <a:lstStyle/>
                    <a:p>
                      <a:pPr>
                        <a:spcAft>
                          <a:spcPts val="0"/>
                        </a:spcAft>
                      </a:pPr>
                      <a:r>
                        <a:rPr lang="es-MX" sz="2000" b="0" dirty="0">
                          <a:effectLst/>
                          <a:latin typeface="+mn-lt"/>
                        </a:rPr>
                        <a:t>Servidor Público 4</a:t>
                      </a:r>
                      <a:endParaRPr lang="es-MX" sz="2000" b="0" dirty="0">
                        <a:effectLst/>
                        <a:latin typeface="+mn-lt"/>
                        <a:ea typeface="Times New Roman" panose="02020603050405020304" pitchFamily="18" charset="0"/>
                      </a:endParaRPr>
                    </a:p>
                  </a:txBody>
                  <a:tcPr marL="44450" marR="44450" marT="0" marB="0" anchor="b"/>
                </a:tc>
                <a:tc>
                  <a:txBody>
                    <a:bodyPr/>
                    <a:lstStyle/>
                    <a:p>
                      <a:pPr algn="ctr">
                        <a:spcAft>
                          <a:spcPts val="0"/>
                        </a:spcAft>
                      </a:pPr>
                      <a:r>
                        <a:rPr lang="es-MX" sz="2000" dirty="0">
                          <a:effectLst/>
                          <a:latin typeface="+mn-lt"/>
                        </a:rPr>
                        <a:t>si</a:t>
                      </a:r>
                      <a:endParaRPr lang="es-MX" sz="2000" dirty="0">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a:effectLst/>
                          <a:latin typeface="+mn-lt"/>
                        </a:rPr>
                        <a:t>no</a:t>
                      </a:r>
                      <a:endParaRPr lang="es-MX" sz="2000">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dirty="0">
                          <a:effectLst/>
                          <a:latin typeface="+mn-lt"/>
                        </a:rPr>
                        <a:t>0</a:t>
                      </a:r>
                      <a:endParaRPr lang="es-MX" sz="2000" dirty="0">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a:effectLst/>
                          <a:latin typeface="+mn-lt"/>
                        </a:rPr>
                        <a:t>no</a:t>
                      </a:r>
                      <a:endParaRPr lang="es-MX" sz="2000">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a:effectLst/>
                          <a:latin typeface="+mn-lt"/>
                        </a:rPr>
                        <a:t>0</a:t>
                      </a:r>
                      <a:endParaRPr lang="es-MX" sz="2000">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dirty="0">
                          <a:effectLst/>
                          <a:latin typeface="+mn-lt"/>
                        </a:rPr>
                        <a:t>0</a:t>
                      </a:r>
                      <a:endParaRPr lang="es-MX" sz="2000" dirty="0">
                        <a:effectLst/>
                        <a:latin typeface="+mn-lt"/>
                        <a:ea typeface="Times New Roman" panose="02020603050405020304" pitchFamily="18" charset="0"/>
                      </a:endParaRPr>
                    </a:p>
                  </a:txBody>
                  <a:tcPr marL="44450" marR="44450" marT="0" marB="0" anchor="ctr"/>
                </a:tc>
              </a:tr>
              <a:tr h="373954">
                <a:tc>
                  <a:txBody>
                    <a:bodyPr/>
                    <a:lstStyle/>
                    <a:p>
                      <a:pPr>
                        <a:spcAft>
                          <a:spcPts val="0"/>
                        </a:spcAft>
                      </a:pPr>
                      <a:r>
                        <a:rPr lang="es-MX" sz="2000" b="0" dirty="0">
                          <a:effectLst/>
                          <a:latin typeface="+mn-lt"/>
                        </a:rPr>
                        <a:t>Servidor Público 5</a:t>
                      </a:r>
                      <a:endParaRPr lang="es-MX" sz="2000" b="0" dirty="0">
                        <a:effectLst/>
                        <a:latin typeface="+mn-lt"/>
                        <a:ea typeface="Times New Roman" panose="02020603050405020304" pitchFamily="18" charset="0"/>
                      </a:endParaRPr>
                    </a:p>
                  </a:txBody>
                  <a:tcPr marL="44450" marR="44450" marT="0" marB="0" anchor="b"/>
                </a:tc>
                <a:tc>
                  <a:txBody>
                    <a:bodyPr/>
                    <a:lstStyle/>
                    <a:p>
                      <a:pPr algn="ctr">
                        <a:spcAft>
                          <a:spcPts val="0"/>
                        </a:spcAft>
                      </a:pPr>
                      <a:r>
                        <a:rPr lang="es-MX" sz="2000" b="1" dirty="0">
                          <a:solidFill>
                            <a:srgbClr val="C00000"/>
                          </a:solidFill>
                          <a:effectLst/>
                          <a:latin typeface="+mn-lt"/>
                        </a:rPr>
                        <a:t>no</a:t>
                      </a:r>
                      <a:endParaRPr lang="es-MX" sz="2000" b="1" dirty="0">
                        <a:solidFill>
                          <a:srgbClr val="C00000"/>
                        </a:solidFill>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b="1" dirty="0">
                          <a:solidFill>
                            <a:srgbClr val="C00000"/>
                          </a:solidFill>
                          <a:effectLst/>
                          <a:latin typeface="+mn-lt"/>
                        </a:rPr>
                        <a:t>si</a:t>
                      </a:r>
                      <a:endParaRPr lang="es-MX" sz="2000" b="1" dirty="0">
                        <a:solidFill>
                          <a:srgbClr val="C00000"/>
                        </a:solidFill>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b="1" dirty="0">
                          <a:solidFill>
                            <a:srgbClr val="C00000"/>
                          </a:solidFill>
                          <a:effectLst/>
                          <a:latin typeface="+mn-lt"/>
                        </a:rPr>
                        <a:t>1</a:t>
                      </a:r>
                      <a:endParaRPr lang="es-MX" sz="2000" b="1" dirty="0">
                        <a:solidFill>
                          <a:srgbClr val="C00000"/>
                        </a:solidFill>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b="1" dirty="0">
                          <a:solidFill>
                            <a:srgbClr val="C00000"/>
                          </a:solidFill>
                          <a:effectLst/>
                          <a:latin typeface="+mn-lt"/>
                        </a:rPr>
                        <a:t>si</a:t>
                      </a:r>
                      <a:endParaRPr lang="es-MX" sz="2000" b="1" dirty="0">
                        <a:solidFill>
                          <a:srgbClr val="C00000"/>
                        </a:solidFill>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b="1" dirty="0">
                          <a:solidFill>
                            <a:srgbClr val="C00000"/>
                          </a:solidFill>
                          <a:effectLst/>
                          <a:latin typeface="+mn-lt"/>
                        </a:rPr>
                        <a:t>1</a:t>
                      </a:r>
                      <a:endParaRPr lang="es-MX" sz="2000" b="1" dirty="0">
                        <a:solidFill>
                          <a:srgbClr val="C00000"/>
                        </a:solidFill>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b="1" dirty="0">
                          <a:solidFill>
                            <a:srgbClr val="C00000"/>
                          </a:solidFill>
                          <a:effectLst/>
                          <a:latin typeface="+mn-lt"/>
                        </a:rPr>
                        <a:t>1</a:t>
                      </a:r>
                      <a:endParaRPr lang="es-MX" sz="2000" b="1" dirty="0">
                        <a:solidFill>
                          <a:srgbClr val="C00000"/>
                        </a:solidFill>
                        <a:effectLst/>
                        <a:latin typeface="+mn-lt"/>
                        <a:ea typeface="Times New Roman" panose="02020603050405020304" pitchFamily="18" charset="0"/>
                      </a:endParaRPr>
                    </a:p>
                  </a:txBody>
                  <a:tcPr marL="44450" marR="44450" marT="0" marB="0" anchor="ctr"/>
                </a:tc>
              </a:tr>
              <a:tr h="373954">
                <a:tc>
                  <a:txBody>
                    <a:bodyPr/>
                    <a:lstStyle/>
                    <a:p>
                      <a:pPr>
                        <a:spcAft>
                          <a:spcPts val="0"/>
                        </a:spcAft>
                      </a:pPr>
                      <a:r>
                        <a:rPr lang="es-MX" sz="2000" b="0" dirty="0">
                          <a:effectLst/>
                          <a:latin typeface="+mn-lt"/>
                        </a:rPr>
                        <a:t>Servidor Público 6</a:t>
                      </a:r>
                      <a:endParaRPr lang="es-MX" sz="2000" b="0" dirty="0">
                        <a:effectLst/>
                        <a:latin typeface="+mn-lt"/>
                        <a:ea typeface="Times New Roman" panose="02020603050405020304" pitchFamily="18" charset="0"/>
                      </a:endParaRPr>
                    </a:p>
                  </a:txBody>
                  <a:tcPr marL="44450" marR="44450" marT="0" marB="0" anchor="b"/>
                </a:tc>
                <a:tc>
                  <a:txBody>
                    <a:bodyPr/>
                    <a:lstStyle/>
                    <a:p>
                      <a:pPr algn="ctr">
                        <a:spcAft>
                          <a:spcPts val="0"/>
                        </a:spcAft>
                      </a:pPr>
                      <a:r>
                        <a:rPr lang="es-MX" sz="2000">
                          <a:effectLst/>
                          <a:latin typeface="+mn-lt"/>
                        </a:rPr>
                        <a:t>no</a:t>
                      </a:r>
                      <a:endParaRPr lang="es-MX" sz="2000">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a:effectLst/>
                          <a:latin typeface="+mn-lt"/>
                        </a:rPr>
                        <a:t>si</a:t>
                      </a:r>
                      <a:endParaRPr lang="es-MX" sz="2000">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a:effectLst/>
                          <a:latin typeface="+mn-lt"/>
                        </a:rPr>
                        <a:t>1</a:t>
                      </a:r>
                      <a:endParaRPr lang="es-MX" sz="2000">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dirty="0">
                          <a:effectLst/>
                          <a:latin typeface="+mn-lt"/>
                        </a:rPr>
                        <a:t>no</a:t>
                      </a:r>
                      <a:endParaRPr lang="es-MX" sz="2000" dirty="0">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dirty="0">
                          <a:effectLst/>
                          <a:latin typeface="+mn-lt"/>
                        </a:rPr>
                        <a:t>0</a:t>
                      </a:r>
                      <a:endParaRPr lang="es-MX" sz="2000" dirty="0">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dirty="0">
                          <a:effectLst/>
                          <a:latin typeface="+mn-lt"/>
                        </a:rPr>
                        <a:t>0</a:t>
                      </a:r>
                      <a:endParaRPr lang="es-MX" sz="2000" dirty="0">
                        <a:effectLst/>
                        <a:latin typeface="+mn-lt"/>
                        <a:ea typeface="Times New Roman" panose="02020603050405020304" pitchFamily="18" charset="0"/>
                      </a:endParaRPr>
                    </a:p>
                  </a:txBody>
                  <a:tcPr marL="44450" marR="44450" marT="0" marB="0" anchor="ctr"/>
                </a:tc>
              </a:tr>
              <a:tr h="373954">
                <a:tc>
                  <a:txBody>
                    <a:bodyPr/>
                    <a:lstStyle/>
                    <a:p>
                      <a:pPr>
                        <a:spcAft>
                          <a:spcPts val="0"/>
                        </a:spcAft>
                      </a:pPr>
                      <a:r>
                        <a:rPr lang="es-MX" sz="2000" b="0" dirty="0">
                          <a:effectLst/>
                          <a:latin typeface="+mn-lt"/>
                        </a:rPr>
                        <a:t>Servidor Público 7</a:t>
                      </a:r>
                      <a:endParaRPr lang="es-MX" sz="2000" b="0" dirty="0">
                        <a:effectLst/>
                        <a:latin typeface="+mn-lt"/>
                        <a:ea typeface="Times New Roman" panose="02020603050405020304" pitchFamily="18" charset="0"/>
                      </a:endParaRPr>
                    </a:p>
                  </a:txBody>
                  <a:tcPr marL="44450" marR="44450" marT="0" marB="0" anchor="b"/>
                </a:tc>
                <a:tc>
                  <a:txBody>
                    <a:bodyPr/>
                    <a:lstStyle/>
                    <a:p>
                      <a:pPr algn="ctr">
                        <a:spcAft>
                          <a:spcPts val="0"/>
                        </a:spcAft>
                      </a:pPr>
                      <a:r>
                        <a:rPr lang="es-MX" sz="2000" b="1" dirty="0">
                          <a:solidFill>
                            <a:srgbClr val="C00000"/>
                          </a:solidFill>
                          <a:effectLst/>
                          <a:latin typeface="+mn-lt"/>
                        </a:rPr>
                        <a:t>no</a:t>
                      </a:r>
                      <a:endParaRPr lang="es-MX" sz="2000" b="1" dirty="0">
                        <a:solidFill>
                          <a:srgbClr val="C00000"/>
                        </a:solidFill>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b="1" dirty="0">
                          <a:solidFill>
                            <a:srgbClr val="C00000"/>
                          </a:solidFill>
                          <a:effectLst/>
                          <a:latin typeface="+mn-lt"/>
                        </a:rPr>
                        <a:t>no</a:t>
                      </a:r>
                      <a:endParaRPr lang="es-MX" sz="2000" b="1" dirty="0">
                        <a:solidFill>
                          <a:srgbClr val="C00000"/>
                        </a:solidFill>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b="1" dirty="0" smtClean="0">
                          <a:solidFill>
                            <a:srgbClr val="C00000"/>
                          </a:solidFill>
                          <a:effectLst/>
                          <a:latin typeface="+mn-lt"/>
                        </a:rPr>
                        <a:t>0</a:t>
                      </a:r>
                      <a:endParaRPr lang="es-MX" sz="2000" b="1" dirty="0">
                        <a:solidFill>
                          <a:srgbClr val="C00000"/>
                        </a:solidFill>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b="1" dirty="0">
                          <a:solidFill>
                            <a:srgbClr val="C00000"/>
                          </a:solidFill>
                          <a:effectLst/>
                          <a:latin typeface="+mn-lt"/>
                        </a:rPr>
                        <a:t>si</a:t>
                      </a:r>
                      <a:endParaRPr lang="es-MX" sz="2000" b="1" dirty="0">
                        <a:solidFill>
                          <a:srgbClr val="C00000"/>
                        </a:solidFill>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b="1" dirty="0">
                          <a:solidFill>
                            <a:srgbClr val="C00000"/>
                          </a:solidFill>
                          <a:effectLst/>
                          <a:latin typeface="+mn-lt"/>
                        </a:rPr>
                        <a:t>1</a:t>
                      </a:r>
                      <a:endParaRPr lang="es-MX" sz="2000" b="1" dirty="0">
                        <a:solidFill>
                          <a:srgbClr val="C00000"/>
                        </a:solidFill>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b="1" dirty="0">
                          <a:solidFill>
                            <a:srgbClr val="C00000"/>
                          </a:solidFill>
                          <a:effectLst/>
                          <a:latin typeface="+mn-lt"/>
                        </a:rPr>
                        <a:t>1</a:t>
                      </a:r>
                      <a:endParaRPr lang="es-MX" sz="2000" b="1" dirty="0">
                        <a:solidFill>
                          <a:srgbClr val="C00000"/>
                        </a:solidFill>
                        <a:effectLst/>
                        <a:latin typeface="+mn-lt"/>
                        <a:ea typeface="Times New Roman" panose="02020603050405020304" pitchFamily="18" charset="0"/>
                      </a:endParaRPr>
                    </a:p>
                  </a:txBody>
                  <a:tcPr marL="44450" marR="44450" marT="0" marB="0" anchor="ctr"/>
                </a:tc>
              </a:tr>
              <a:tr h="373954">
                <a:tc>
                  <a:txBody>
                    <a:bodyPr/>
                    <a:lstStyle/>
                    <a:p>
                      <a:pPr>
                        <a:spcAft>
                          <a:spcPts val="0"/>
                        </a:spcAft>
                      </a:pPr>
                      <a:r>
                        <a:rPr lang="es-MX" sz="2000" b="0" dirty="0">
                          <a:effectLst/>
                          <a:latin typeface="+mn-lt"/>
                        </a:rPr>
                        <a:t>Servidor Público 8</a:t>
                      </a:r>
                      <a:endParaRPr lang="es-MX" sz="2000" b="0" dirty="0">
                        <a:effectLst/>
                        <a:latin typeface="+mn-lt"/>
                        <a:ea typeface="Times New Roman" panose="02020603050405020304" pitchFamily="18" charset="0"/>
                      </a:endParaRPr>
                    </a:p>
                  </a:txBody>
                  <a:tcPr marL="44450" marR="44450" marT="0" marB="0" anchor="b"/>
                </a:tc>
                <a:tc>
                  <a:txBody>
                    <a:bodyPr/>
                    <a:lstStyle/>
                    <a:p>
                      <a:pPr algn="ctr">
                        <a:spcAft>
                          <a:spcPts val="0"/>
                        </a:spcAft>
                      </a:pPr>
                      <a:r>
                        <a:rPr lang="es-MX" sz="2000">
                          <a:effectLst/>
                          <a:latin typeface="+mn-lt"/>
                        </a:rPr>
                        <a:t>no</a:t>
                      </a:r>
                      <a:endParaRPr lang="es-MX" sz="2000">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dirty="0">
                          <a:effectLst/>
                          <a:latin typeface="+mn-lt"/>
                        </a:rPr>
                        <a:t>no</a:t>
                      </a:r>
                      <a:endParaRPr lang="es-MX" sz="2000" dirty="0">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dirty="0" smtClean="0">
                          <a:solidFill>
                            <a:srgbClr val="000000"/>
                          </a:solidFill>
                          <a:effectLst/>
                          <a:latin typeface="+mn-lt"/>
                        </a:rPr>
                        <a:t>0</a:t>
                      </a:r>
                      <a:endParaRPr lang="es-MX" sz="2000" dirty="0">
                        <a:solidFill>
                          <a:srgbClr val="000000"/>
                        </a:solidFill>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a:effectLst/>
                          <a:latin typeface="+mn-lt"/>
                        </a:rPr>
                        <a:t>no</a:t>
                      </a:r>
                      <a:endParaRPr lang="es-MX" sz="2000">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dirty="0">
                          <a:effectLst/>
                          <a:latin typeface="+mn-lt"/>
                        </a:rPr>
                        <a:t>0</a:t>
                      </a:r>
                      <a:endParaRPr lang="es-MX" sz="2000" dirty="0">
                        <a:effectLst/>
                        <a:latin typeface="+mn-lt"/>
                        <a:ea typeface="Times New Roman" panose="02020603050405020304" pitchFamily="18" charset="0"/>
                      </a:endParaRPr>
                    </a:p>
                  </a:txBody>
                  <a:tcPr marL="44450" marR="44450" marT="0" marB="0" anchor="ctr"/>
                </a:tc>
                <a:tc>
                  <a:txBody>
                    <a:bodyPr/>
                    <a:lstStyle/>
                    <a:p>
                      <a:pPr algn="ctr">
                        <a:spcAft>
                          <a:spcPts val="0"/>
                        </a:spcAft>
                      </a:pPr>
                      <a:r>
                        <a:rPr lang="es-MX" sz="2000" dirty="0">
                          <a:effectLst/>
                          <a:latin typeface="+mn-lt"/>
                        </a:rPr>
                        <a:t>0</a:t>
                      </a:r>
                      <a:endParaRPr lang="es-MX" sz="2000" dirty="0">
                        <a:effectLst/>
                        <a:latin typeface="+mn-lt"/>
                        <a:ea typeface="Times New Roman" panose="02020603050405020304" pitchFamily="18" charset="0"/>
                      </a:endParaRPr>
                    </a:p>
                  </a:txBody>
                  <a:tcPr marL="44450" marR="44450" marT="0" marB="0" anchor="ctr"/>
                </a:tc>
              </a:tr>
            </a:tbl>
          </a:graphicData>
        </a:graphic>
      </p:graphicFrame>
      <p:sp>
        <p:nvSpPr>
          <p:cNvPr id="6" name="Título 1"/>
          <p:cNvSpPr txBox="1">
            <a:spLocks/>
          </p:cNvSpPr>
          <p:nvPr/>
        </p:nvSpPr>
        <p:spPr>
          <a:xfrm>
            <a:off x="838200" y="270997"/>
            <a:ext cx="7001435" cy="898897"/>
          </a:xfrm>
          <a:prstGeom prst="rect">
            <a:avLst/>
          </a:prstGeom>
        </p:spPr>
        <p:txBody>
          <a:bodyPr>
            <a:normAutofit/>
          </a:bodyPr>
          <a:lstStyle>
            <a:defPPr>
              <a:defRPr lang="es-MX"/>
            </a:defPPr>
            <a:lvl1pPr algn="ctr">
              <a:lnSpc>
                <a:spcPct val="90000"/>
              </a:lnSpc>
              <a:spcBef>
                <a:spcPct val="0"/>
              </a:spcBef>
              <a:defRPr sz="2400" b="1">
                <a:solidFill>
                  <a:srgbClr val="C00000"/>
                </a:solidFill>
              </a:defRPr>
            </a:lvl1pPr>
          </a:lstStyle>
          <a:p>
            <a:r>
              <a:rPr lang="es-ES" dirty="0" smtClean="0"/>
              <a:t>Cálculo del Indicador </a:t>
            </a:r>
            <a:r>
              <a:rPr lang="es-ES" dirty="0"/>
              <a:t/>
            </a:r>
            <a:br>
              <a:rPr lang="es-ES" dirty="0"/>
            </a:br>
            <a:r>
              <a:rPr lang="es-ES" dirty="0" smtClean="0"/>
              <a:t>“Recursos Humanos Profesionalizados”</a:t>
            </a:r>
            <a:endParaRPr lang="es-MX" dirty="0"/>
          </a:p>
        </p:txBody>
      </p:sp>
      <p:pic>
        <p:nvPicPr>
          <p:cNvPr id="7"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7470" y="260648"/>
            <a:ext cx="932986" cy="727288"/>
          </a:xfrm>
          <a:prstGeom prst="rect">
            <a:avLst/>
          </a:prstGeom>
        </p:spPr>
      </p:pic>
    </p:spTree>
    <p:extLst>
      <p:ext uri="{BB962C8B-B14F-4D97-AF65-F5344CB8AC3E}">
        <p14:creationId xmlns:p14="http://schemas.microsoft.com/office/powerpoint/2010/main" val="23934885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1"/>
          <p:cNvGraphicFramePr>
            <a:graphicFrameLocks/>
          </p:cNvGraphicFramePr>
          <p:nvPr>
            <p:extLst>
              <p:ext uri="{D42A27DB-BD31-4B8C-83A1-F6EECF244321}">
                <p14:modId xmlns:p14="http://schemas.microsoft.com/office/powerpoint/2010/main" val="2280036422"/>
              </p:ext>
            </p:extLst>
          </p:nvPr>
        </p:nvGraphicFramePr>
        <p:xfrm>
          <a:off x="854439" y="837307"/>
          <a:ext cx="10852879" cy="5773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575636" y="399244"/>
            <a:ext cx="1723371" cy="483035"/>
          </a:xfrm>
          <a:prstGeom prst="rect">
            <a:avLst/>
          </a:prstGeom>
        </p:spPr>
        <p:txBody>
          <a:bodyPr>
            <a:normAutofit/>
          </a:bodyPr>
          <a:lstStyle/>
          <a:p>
            <a:pPr algn="ctr">
              <a:lnSpc>
                <a:spcPct val="90000"/>
              </a:lnSpc>
              <a:spcBef>
                <a:spcPct val="0"/>
              </a:spcBef>
            </a:pPr>
            <a:r>
              <a:rPr lang="es-MX" sz="2400" b="1" dirty="0" smtClean="0">
                <a:solidFill>
                  <a:srgbClr val="C00000"/>
                </a:solidFill>
              </a:rPr>
              <a:t>Ejemplos</a:t>
            </a:r>
            <a:endParaRPr lang="es-MX" sz="2400" b="1" dirty="0">
              <a:solidFill>
                <a:srgbClr val="C00000"/>
              </a:solidFill>
            </a:endParaRPr>
          </a:p>
        </p:txBody>
      </p:sp>
      <p:pic>
        <p:nvPicPr>
          <p:cNvPr id="5" name="3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67470" y="260648"/>
            <a:ext cx="932986" cy="727288"/>
          </a:xfrm>
          <a:prstGeom prst="rect">
            <a:avLst/>
          </a:prstGeom>
        </p:spPr>
      </p:pic>
    </p:spTree>
    <p:extLst>
      <p:ext uri="{BB962C8B-B14F-4D97-AF65-F5344CB8AC3E}">
        <p14:creationId xmlns:p14="http://schemas.microsoft.com/office/powerpoint/2010/main" val="8838015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1"/>
          <p:cNvGraphicFramePr>
            <a:graphicFrameLocks/>
          </p:cNvGraphicFramePr>
          <p:nvPr>
            <p:extLst>
              <p:ext uri="{D42A27DB-BD31-4B8C-83A1-F6EECF244321}">
                <p14:modId xmlns:p14="http://schemas.microsoft.com/office/powerpoint/2010/main" val="298479443"/>
              </p:ext>
            </p:extLst>
          </p:nvPr>
        </p:nvGraphicFramePr>
        <p:xfrm>
          <a:off x="838200" y="1707123"/>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ángulo 7"/>
          <p:cNvSpPr/>
          <p:nvPr/>
        </p:nvSpPr>
        <p:spPr>
          <a:xfrm>
            <a:off x="876295" y="376910"/>
            <a:ext cx="6424617" cy="757130"/>
          </a:xfrm>
          <a:prstGeom prst="rect">
            <a:avLst/>
          </a:prstGeom>
        </p:spPr>
        <p:txBody>
          <a:bodyPr>
            <a:normAutofit/>
          </a:bodyPr>
          <a:lstStyle/>
          <a:p>
            <a:pPr algn="ctr">
              <a:lnSpc>
                <a:spcPct val="90000"/>
              </a:lnSpc>
              <a:spcBef>
                <a:spcPct val="0"/>
              </a:spcBef>
            </a:pPr>
            <a:r>
              <a:rPr lang="es-ES" sz="2400" b="1" dirty="0" smtClean="0">
                <a:solidFill>
                  <a:srgbClr val="C00000"/>
                </a:solidFill>
              </a:rPr>
              <a:t>Cálculo del Indicador </a:t>
            </a:r>
            <a:r>
              <a:rPr lang="es-ES" sz="2400" b="1" dirty="0">
                <a:solidFill>
                  <a:srgbClr val="C00000"/>
                </a:solidFill>
              </a:rPr>
              <a:t/>
            </a:r>
            <a:br>
              <a:rPr lang="es-ES" sz="2400" b="1" dirty="0">
                <a:solidFill>
                  <a:srgbClr val="C00000"/>
                </a:solidFill>
              </a:rPr>
            </a:br>
            <a:r>
              <a:rPr lang="es-ES" sz="2400" b="1" dirty="0" smtClean="0">
                <a:solidFill>
                  <a:srgbClr val="C00000"/>
                </a:solidFill>
              </a:rPr>
              <a:t>“Recursos Humanos Profesionalizados”</a:t>
            </a:r>
            <a:endParaRPr lang="es-MX" sz="2400" b="1" dirty="0">
              <a:solidFill>
                <a:srgbClr val="C00000"/>
              </a:solidFill>
            </a:endParaRPr>
          </a:p>
        </p:txBody>
      </p:sp>
      <p:pic>
        <p:nvPicPr>
          <p:cNvPr id="5" name="3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67470" y="260648"/>
            <a:ext cx="932986" cy="727288"/>
          </a:xfrm>
          <a:prstGeom prst="rect">
            <a:avLst/>
          </a:prstGeom>
        </p:spPr>
      </p:pic>
    </p:spTree>
    <p:extLst>
      <p:ext uri="{BB962C8B-B14F-4D97-AF65-F5344CB8AC3E}">
        <p14:creationId xmlns:p14="http://schemas.microsoft.com/office/powerpoint/2010/main" val="2361029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614657207"/>
              </p:ext>
            </p:extLst>
          </p:nvPr>
        </p:nvGraphicFramePr>
        <p:xfrm>
          <a:off x="177140" y="2341413"/>
          <a:ext cx="7466611" cy="796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ubtítulo 5"/>
          <p:cNvSpPr txBox="1">
            <a:spLocks/>
          </p:cNvSpPr>
          <p:nvPr/>
        </p:nvSpPr>
        <p:spPr>
          <a:xfrm>
            <a:off x="1011774" y="217714"/>
            <a:ext cx="10232572" cy="583127"/>
          </a:xfrm>
          <a:prstGeom prst="rect">
            <a:avLst/>
          </a:prstGeom>
          <a:effectLst/>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3600" b="1" dirty="0" smtClean="0">
                <a:ln>
                  <a:solidFill>
                    <a:schemeClr val="bg1">
                      <a:lumMod val="95000"/>
                    </a:schemeClr>
                  </a:solidFill>
                </a:ln>
                <a:solidFill>
                  <a:srgbClr val="002060"/>
                </a:solidFill>
                <a:latin typeface="Soberana Sans" panose="02000000000000000000" pitchFamily="50" charset="0"/>
              </a:rPr>
              <a:t>DATOS DE CONTACTO</a:t>
            </a:r>
            <a:endParaRPr lang="es-MX" sz="2400" b="1" dirty="0" smtClean="0">
              <a:ln>
                <a:solidFill>
                  <a:schemeClr val="bg1">
                    <a:lumMod val="95000"/>
                  </a:schemeClr>
                </a:solidFill>
              </a:ln>
              <a:solidFill>
                <a:srgbClr val="002060"/>
              </a:solidFill>
              <a:latin typeface="Soberana Sans" panose="02000000000000000000" pitchFamily="50" charset="0"/>
            </a:endParaRPr>
          </a:p>
        </p:txBody>
      </p:sp>
      <p:graphicFrame>
        <p:nvGraphicFramePr>
          <p:cNvPr id="8" name="Diagrama 7"/>
          <p:cNvGraphicFramePr/>
          <p:nvPr>
            <p:extLst>
              <p:ext uri="{D42A27DB-BD31-4B8C-83A1-F6EECF244321}">
                <p14:modId xmlns:p14="http://schemas.microsoft.com/office/powerpoint/2010/main" val="4100073195"/>
              </p:ext>
            </p:extLst>
          </p:nvPr>
        </p:nvGraphicFramePr>
        <p:xfrm>
          <a:off x="152400" y="3131122"/>
          <a:ext cx="7499267" cy="8690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Diagrama 9"/>
          <p:cNvGraphicFramePr/>
          <p:nvPr>
            <p:extLst>
              <p:ext uri="{D42A27DB-BD31-4B8C-83A1-F6EECF244321}">
                <p14:modId xmlns:p14="http://schemas.microsoft.com/office/powerpoint/2010/main" val="2026571089"/>
              </p:ext>
            </p:extLst>
          </p:nvPr>
        </p:nvGraphicFramePr>
        <p:xfrm>
          <a:off x="137554" y="5116286"/>
          <a:ext cx="7496300" cy="82731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a 10"/>
          <p:cNvGraphicFramePr/>
          <p:nvPr>
            <p:extLst>
              <p:ext uri="{D42A27DB-BD31-4B8C-83A1-F6EECF244321}">
                <p14:modId xmlns:p14="http://schemas.microsoft.com/office/powerpoint/2010/main" val="1270793524"/>
              </p:ext>
            </p:extLst>
          </p:nvPr>
        </p:nvGraphicFramePr>
        <p:xfrm>
          <a:off x="138545" y="4028698"/>
          <a:ext cx="7510153" cy="100049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3" name="Diagrama 12"/>
          <p:cNvGraphicFramePr/>
          <p:nvPr>
            <p:extLst>
              <p:ext uri="{D42A27DB-BD31-4B8C-83A1-F6EECF244321}">
                <p14:modId xmlns:p14="http://schemas.microsoft.com/office/powerpoint/2010/main" val="2242164974"/>
              </p:ext>
            </p:extLst>
          </p:nvPr>
        </p:nvGraphicFramePr>
        <p:xfrm>
          <a:off x="204849" y="1392377"/>
          <a:ext cx="7466611" cy="925286"/>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4" name="Diagrama 13"/>
          <p:cNvGraphicFramePr/>
          <p:nvPr>
            <p:extLst>
              <p:ext uri="{D42A27DB-BD31-4B8C-83A1-F6EECF244321}">
                <p14:modId xmlns:p14="http://schemas.microsoft.com/office/powerpoint/2010/main" val="2517494087"/>
              </p:ext>
            </p:extLst>
          </p:nvPr>
        </p:nvGraphicFramePr>
        <p:xfrm>
          <a:off x="7730837" y="1378522"/>
          <a:ext cx="4267199" cy="925286"/>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
        <p:nvSpPr>
          <p:cNvPr id="5" name="Rectángulo redondeado 4"/>
          <p:cNvSpPr/>
          <p:nvPr/>
        </p:nvSpPr>
        <p:spPr>
          <a:xfrm>
            <a:off x="7744691" y="2341413"/>
            <a:ext cx="4225636" cy="161010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solidFill>
                  <a:schemeClr val="tx1"/>
                </a:solidFill>
              </a:rPr>
              <a:t>LIC. VICTOR MANUEL TORRES SOLÍS</a:t>
            </a:r>
          </a:p>
          <a:p>
            <a:pPr lvl="0" algn="ctr"/>
            <a:r>
              <a:rPr lang="es-MX" sz="1400" b="1" dirty="0" smtClean="0">
                <a:solidFill>
                  <a:schemeClr val="tx1"/>
                </a:solidFill>
              </a:rPr>
              <a:t>TEL</a:t>
            </a:r>
            <a:r>
              <a:rPr lang="es-MX" sz="1400" b="1" dirty="0">
                <a:solidFill>
                  <a:schemeClr val="tx1"/>
                </a:solidFill>
              </a:rPr>
              <a:t>: 2000-3000 </a:t>
            </a:r>
            <a:r>
              <a:rPr lang="es-MX" sz="1400" b="1" dirty="0" smtClean="0">
                <a:solidFill>
                  <a:schemeClr val="tx1"/>
                </a:solidFill>
              </a:rPr>
              <a:t>EXT.4160</a:t>
            </a:r>
          </a:p>
          <a:p>
            <a:pPr lvl="0" algn="ctr"/>
            <a:r>
              <a:rPr lang="es-MX" sz="1400" b="1" dirty="0">
                <a:solidFill>
                  <a:schemeClr val="tx1"/>
                </a:solidFill>
                <a:hlinkClick r:id="rId32"/>
              </a:rPr>
              <a:t>vmtorres@funcionpublica.gob.mx</a:t>
            </a:r>
            <a:endParaRPr lang="es-MX" sz="1400" b="1" dirty="0">
              <a:solidFill>
                <a:schemeClr val="tx1"/>
              </a:solidFill>
            </a:endParaRPr>
          </a:p>
          <a:p>
            <a:pPr algn="ctr"/>
            <a:endParaRPr lang="es-MX" sz="1400" b="1" dirty="0" smtClean="0">
              <a:solidFill>
                <a:schemeClr val="tx1"/>
              </a:solidFill>
            </a:endParaRPr>
          </a:p>
          <a:p>
            <a:pPr algn="ctr"/>
            <a:r>
              <a:rPr lang="es-MX" sz="1400" b="1" dirty="0" smtClean="0">
                <a:solidFill>
                  <a:schemeClr val="tx1"/>
                </a:solidFill>
              </a:rPr>
              <a:t>LIC. HÉCTOR ARROYO DELGADO</a:t>
            </a:r>
          </a:p>
          <a:p>
            <a:pPr lvl="0" algn="ctr"/>
            <a:r>
              <a:rPr lang="es-MX" sz="1400" b="1" dirty="0" smtClean="0">
                <a:solidFill>
                  <a:schemeClr val="tx1"/>
                </a:solidFill>
              </a:rPr>
              <a:t>TEL</a:t>
            </a:r>
            <a:r>
              <a:rPr lang="es-MX" sz="1400" b="1" dirty="0">
                <a:solidFill>
                  <a:schemeClr val="tx1"/>
                </a:solidFill>
              </a:rPr>
              <a:t>: 2000-3000 </a:t>
            </a:r>
            <a:r>
              <a:rPr lang="es-MX" sz="1400" b="1" dirty="0" smtClean="0">
                <a:solidFill>
                  <a:schemeClr val="tx1"/>
                </a:solidFill>
              </a:rPr>
              <a:t>EXT.4119</a:t>
            </a:r>
          </a:p>
          <a:p>
            <a:pPr algn="ctr"/>
            <a:r>
              <a:rPr lang="es-MX" sz="1400" b="1" dirty="0">
                <a:solidFill>
                  <a:schemeClr val="tx1"/>
                </a:solidFill>
                <a:hlinkClick r:id="rId33"/>
              </a:rPr>
              <a:t>harroyo@funcionpublica.gob.mx</a:t>
            </a:r>
            <a:r>
              <a:rPr lang="es-MX" sz="1400" b="1" dirty="0">
                <a:solidFill>
                  <a:schemeClr val="tx1"/>
                </a:solidFill>
              </a:rPr>
              <a:t> </a:t>
            </a:r>
          </a:p>
        </p:txBody>
      </p:sp>
      <p:sp>
        <p:nvSpPr>
          <p:cNvPr id="27" name="Rectángulo redondeado 26"/>
          <p:cNvSpPr/>
          <p:nvPr/>
        </p:nvSpPr>
        <p:spPr>
          <a:xfrm>
            <a:off x="7744691" y="5029194"/>
            <a:ext cx="4225636" cy="95596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sz="1400" b="1" dirty="0">
                <a:solidFill>
                  <a:schemeClr val="tx1"/>
                </a:solidFill>
              </a:rPr>
              <a:t>LIC. LETICIA MADRID LEE, </a:t>
            </a:r>
          </a:p>
          <a:p>
            <a:pPr lvl="0" algn="ctr"/>
            <a:r>
              <a:rPr lang="es-MX" sz="1400" b="1" dirty="0">
                <a:solidFill>
                  <a:schemeClr val="tx1"/>
                </a:solidFill>
              </a:rPr>
              <a:t>DIRECTORA DE CAPACITACIÓN Y CERTIFICACIÓN</a:t>
            </a:r>
          </a:p>
          <a:p>
            <a:pPr lvl="0" algn="ctr"/>
            <a:r>
              <a:rPr lang="es-MX" sz="1400" b="1" dirty="0">
                <a:solidFill>
                  <a:schemeClr val="tx1"/>
                </a:solidFill>
              </a:rPr>
              <a:t>TEL: 2000-3000 EXT.4046</a:t>
            </a:r>
          </a:p>
          <a:p>
            <a:pPr lvl="0" algn="ctr"/>
            <a:r>
              <a:rPr lang="es-MX" sz="1400" b="1" dirty="0">
                <a:solidFill>
                  <a:schemeClr val="tx1"/>
                </a:solidFill>
                <a:hlinkClick r:id="rId34"/>
              </a:rPr>
              <a:t>lmadrid@funcionpublica.gob.mx</a:t>
            </a:r>
            <a:r>
              <a:rPr lang="es-MX" sz="1400" dirty="0"/>
              <a:t> </a:t>
            </a:r>
            <a:endParaRPr lang="es-MX" sz="1400" b="1" dirty="0"/>
          </a:p>
        </p:txBody>
      </p:sp>
      <p:sp>
        <p:nvSpPr>
          <p:cNvPr id="12" name="Rectángulo redondeado 11"/>
          <p:cNvSpPr/>
          <p:nvPr/>
        </p:nvSpPr>
        <p:spPr>
          <a:xfrm>
            <a:off x="7744691" y="4012370"/>
            <a:ext cx="4225636" cy="95596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sz="1400" b="1" dirty="0" smtClean="0">
                <a:solidFill>
                  <a:schemeClr val="tx1"/>
                </a:solidFill>
              </a:rPr>
              <a:t>LIC. ENRIQUE RAMÓN CABALLE RETANA</a:t>
            </a:r>
          </a:p>
          <a:p>
            <a:pPr lvl="0" algn="ctr"/>
            <a:r>
              <a:rPr lang="es-MX" sz="1400" b="1" dirty="0" smtClean="0">
                <a:solidFill>
                  <a:schemeClr val="tx1"/>
                </a:solidFill>
              </a:rPr>
              <a:t>TEL</a:t>
            </a:r>
            <a:r>
              <a:rPr lang="es-MX" sz="1400" b="1" dirty="0">
                <a:solidFill>
                  <a:schemeClr val="tx1"/>
                </a:solidFill>
              </a:rPr>
              <a:t>: 2000-3000 </a:t>
            </a:r>
            <a:r>
              <a:rPr lang="es-MX" sz="1400" b="1" dirty="0" smtClean="0">
                <a:solidFill>
                  <a:schemeClr val="tx1"/>
                </a:solidFill>
              </a:rPr>
              <a:t>EXT.4141</a:t>
            </a:r>
            <a:endParaRPr lang="es-MX" sz="1400" b="1" dirty="0">
              <a:solidFill>
                <a:schemeClr val="tx1"/>
              </a:solidFill>
            </a:endParaRPr>
          </a:p>
          <a:p>
            <a:pPr lvl="0" algn="ctr"/>
            <a:r>
              <a:rPr lang="es-MX" sz="1400" b="1" dirty="0">
                <a:solidFill>
                  <a:schemeClr val="tx1"/>
                </a:solidFill>
                <a:hlinkClick r:id="rId35"/>
              </a:rPr>
              <a:t>ecaballe@funcionpublica.gob.mx</a:t>
            </a:r>
            <a:r>
              <a:rPr lang="es-MX" sz="1400" dirty="0" smtClean="0"/>
              <a:t> </a:t>
            </a:r>
            <a:endParaRPr lang="es-MX" sz="1400" b="1" dirty="0"/>
          </a:p>
        </p:txBody>
      </p:sp>
    </p:spTree>
    <p:extLst>
      <p:ext uri="{BB962C8B-B14F-4D97-AF65-F5344CB8AC3E}">
        <p14:creationId xmlns:p14="http://schemas.microsoft.com/office/powerpoint/2010/main" val="12559980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3874" y="711192"/>
            <a:ext cx="3524250" cy="1190625"/>
          </a:xfrm>
          <a:prstGeom prst="rect">
            <a:avLst/>
          </a:prstGeom>
        </p:spPr>
      </p:pic>
      <p:graphicFrame>
        <p:nvGraphicFramePr>
          <p:cNvPr id="3" name="Diagrama 2"/>
          <p:cNvGraphicFramePr/>
          <p:nvPr>
            <p:extLst/>
          </p:nvPr>
        </p:nvGraphicFramePr>
        <p:xfrm>
          <a:off x="1579418" y="4878603"/>
          <a:ext cx="8981078" cy="1077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CuadroTexto"/>
          <p:cNvSpPr txBox="1"/>
          <p:nvPr/>
        </p:nvSpPr>
        <p:spPr>
          <a:xfrm>
            <a:off x="5227814" y="6093296"/>
            <a:ext cx="1800493" cy="369332"/>
          </a:xfrm>
          <a:prstGeom prst="rect">
            <a:avLst/>
          </a:prstGeom>
          <a:noFill/>
          <a:ln>
            <a:noFill/>
          </a:ln>
        </p:spPr>
        <p:txBody>
          <a:bodyPr wrap="none" rtlCol="0">
            <a:spAutoFit/>
          </a:bodyPr>
          <a:lstStyle/>
          <a:p>
            <a:r>
              <a:rPr lang="es-MX" dirty="0" smtClean="0">
                <a:solidFill>
                  <a:schemeClr val="bg1">
                    <a:lumMod val="50000"/>
                  </a:schemeClr>
                </a:solidFill>
                <a:latin typeface="Times New Roman" pitchFamily="18" charset="0"/>
                <a:cs typeface="Times New Roman" pitchFamily="18" charset="0"/>
              </a:rPr>
              <a:t>Noviembre, 2015</a:t>
            </a:r>
            <a:endParaRPr lang="es-MX" dirty="0">
              <a:solidFill>
                <a:schemeClr val="bg1">
                  <a:lumMod val="50000"/>
                </a:schemeClr>
              </a:solidFill>
              <a:latin typeface="Times New Roman" pitchFamily="18" charset="0"/>
              <a:cs typeface="Times New Roman" pitchFamily="18" charset="0"/>
            </a:endParaRPr>
          </a:p>
        </p:txBody>
      </p:sp>
      <p:sp>
        <p:nvSpPr>
          <p:cNvPr id="9" name="Subtítulo 5"/>
          <p:cNvSpPr txBox="1">
            <a:spLocks/>
          </p:cNvSpPr>
          <p:nvPr/>
        </p:nvSpPr>
        <p:spPr>
          <a:xfrm>
            <a:off x="859971" y="2435385"/>
            <a:ext cx="10232572" cy="2335727"/>
          </a:xfrm>
          <a:prstGeom prst="rect">
            <a:avLst/>
          </a:prstGeom>
          <a:effectLst/>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3600" b="1" dirty="0" smtClean="0">
                <a:ln>
                  <a:solidFill>
                    <a:schemeClr val="bg1">
                      <a:lumMod val="95000"/>
                    </a:schemeClr>
                  </a:solidFill>
                </a:ln>
                <a:solidFill>
                  <a:srgbClr val="002060"/>
                </a:solidFill>
                <a:latin typeface="Soberana Sans" panose="02000000000000000000" pitchFamily="50" charset="0"/>
              </a:rPr>
              <a:t>PROGRAMA PARA UN GOBIERNO CERCANO Y MODERNO</a:t>
            </a:r>
          </a:p>
          <a:p>
            <a:pPr marL="0" indent="0" algn="ctr">
              <a:buNone/>
            </a:pPr>
            <a:r>
              <a:rPr lang="es-MX" sz="2400" b="1" dirty="0" smtClean="0">
                <a:ln>
                  <a:solidFill>
                    <a:schemeClr val="bg1">
                      <a:lumMod val="95000"/>
                    </a:schemeClr>
                  </a:solidFill>
                </a:ln>
                <a:solidFill>
                  <a:srgbClr val="002060"/>
                </a:solidFill>
                <a:latin typeface="Soberana Sans" panose="02000000000000000000" pitchFamily="50" charset="0"/>
              </a:rPr>
              <a:t>4.2 Fortalecer la Profesionalización de los Servidores </a:t>
            </a:r>
            <a:r>
              <a:rPr lang="es-MX" sz="2400" b="1" dirty="0">
                <a:ln>
                  <a:solidFill>
                    <a:schemeClr val="bg1">
                      <a:lumMod val="95000"/>
                    </a:schemeClr>
                  </a:solidFill>
                </a:ln>
                <a:solidFill>
                  <a:srgbClr val="002060"/>
                </a:solidFill>
                <a:latin typeface="Soberana Sans" panose="02000000000000000000" pitchFamily="50" charset="0"/>
              </a:rPr>
              <a:t>P</a:t>
            </a:r>
            <a:r>
              <a:rPr lang="es-MX" sz="2400" b="1" dirty="0" smtClean="0">
                <a:ln>
                  <a:solidFill>
                    <a:schemeClr val="bg1">
                      <a:lumMod val="95000"/>
                    </a:schemeClr>
                  </a:solidFill>
                </a:ln>
                <a:solidFill>
                  <a:srgbClr val="002060"/>
                </a:solidFill>
                <a:latin typeface="Soberana Sans" panose="02000000000000000000" pitchFamily="50" charset="0"/>
              </a:rPr>
              <a:t>úblicos</a:t>
            </a:r>
          </a:p>
        </p:txBody>
      </p:sp>
    </p:spTree>
    <p:extLst>
      <p:ext uri="{BB962C8B-B14F-4D97-AF65-F5344CB8AC3E}">
        <p14:creationId xmlns:p14="http://schemas.microsoft.com/office/powerpoint/2010/main" val="7134580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0" y="185741"/>
            <a:ext cx="12192000" cy="836612"/>
          </a:xfrm>
        </p:spPr>
        <p:txBody>
          <a:bodyPr vert="horz" lIns="91440" tIns="45720" rIns="91440" bIns="45720" rtlCol="0" anchor="ctr">
            <a:normAutofit/>
          </a:bodyPr>
          <a:lstStyle/>
          <a:p>
            <a:pPr algn="ctr"/>
            <a:r>
              <a:rPr lang="es-MX" sz="2400" b="1" dirty="0">
                <a:solidFill>
                  <a:srgbClr val="C00000"/>
                </a:solidFill>
                <a:latin typeface="+mn-lt"/>
                <a:ea typeface="+mn-ea"/>
                <a:cs typeface="+mn-cs"/>
              </a:rPr>
              <a:t>Plan Nacional de Desarrollo 2013-2018</a:t>
            </a:r>
          </a:p>
        </p:txBody>
      </p:sp>
      <p:sp>
        <p:nvSpPr>
          <p:cNvPr id="5" name="Marcador de contenido 4"/>
          <p:cNvSpPr>
            <a:spLocks noGrp="1"/>
          </p:cNvSpPr>
          <p:nvPr>
            <p:ph idx="4294967295"/>
          </p:nvPr>
        </p:nvSpPr>
        <p:spPr>
          <a:xfrm>
            <a:off x="0" y="1708150"/>
            <a:ext cx="8748713" cy="5149850"/>
          </a:xfrm>
        </p:spPr>
        <p:txBody>
          <a:bodyPr>
            <a:normAutofit/>
          </a:bodyPr>
          <a:lstStyle/>
          <a:p>
            <a:pPr marL="457200" lvl="1" indent="0">
              <a:buNone/>
            </a:pPr>
            <a:r>
              <a:rPr lang="es-MX" sz="2000" dirty="0" smtClean="0"/>
              <a:t> </a:t>
            </a:r>
            <a:endParaRPr lang="es-MX" sz="2000" dirty="0"/>
          </a:p>
        </p:txBody>
      </p:sp>
      <p:pic>
        <p:nvPicPr>
          <p:cNvPr id="6" name="Imagen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65910" y="1093794"/>
            <a:ext cx="10298801" cy="5378450"/>
          </a:xfrm>
          <a:prstGeom prst="rect">
            <a:avLst/>
          </a:prstGeom>
        </p:spPr>
      </p:pic>
      <p:sp>
        <p:nvSpPr>
          <p:cNvPr id="7" name="Flecha derecha 6"/>
          <p:cNvSpPr/>
          <p:nvPr/>
        </p:nvSpPr>
        <p:spPr>
          <a:xfrm rot="10800000">
            <a:off x="10587239" y="4872039"/>
            <a:ext cx="971349" cy="637665"/>
          </a:xfrm>
          <a:prstGeom prst="rightArrow">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pic>
        <p:nvPicPr>
          <p:cNvPr id="8"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7470" y="260648"/>
            <a:ext cx="932986" cy="727288"/>
          </a:xfrm>
          <a:prstGeom prst="rect">
            <a:avLst/>
          </a:prstGeom>
        </p:spPr>
      </p:pic>
    </p:spTree>
    <p:extLst>
      <p:ext uri="{BB962C8B-B14F-4D97-AF65-F5344CB8AC3E}">
        <p14:creationId xmlns:p14="http://schemas.microsoft.com/office/powerpoint/2010/main" val="11954179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29 Recortar rectángulo de esquina sencilla"/>
          <p:cNvSpPr/>
          <p:nvPr/>
        </p:nvSpPr>
        <p:spPr>
          <a:xfrm>
            <a:off x="6466360" y="1953654"/>
            <a:ext cx="4032448" cy="802958"/>
          </a:xfrm>
          <a:prstGeom prst="snip1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marL="180975" indent="-180975">
              <a:buFont typeface="Arial" pitchFamily="34" charset="0"/>
              <a:buChar char="•"/>
            </a:pPr>
            <a:r>
              <a:rPr lang="es-MX" sz="1400" dirty="0"/>
              <a:t>Transformar las instituciones. </a:t>
            </a:r>
            <a:r>
              <a:rPr lang="es-MX" sz="1400" b="1" dirty="0"/>
              <a:t>El inicio de la reforma administrativa de la APF</a:t>
            </a:r>
            <a:r>
              <a:rPr lang="es-MX" sz="1400" dirty="0"/>
              <a:t> en forma ordenada e integral</a:t>
            </a:r>
            <a:endParaRPr lang="es-MX" sz="1300" dirty="0"/>
          </a:p>
        </p:txBody>
      </p:sp>
      <p:sp>
        <p:nvSpPr>
          <p:cNvPr id="20" name="19 Recortar rectángulo de esquina sencilla"/>
          <p:cNvSpPr/>
          <p:nvPr/>
        </p:nvSpPr>
        <p:spPr>
          <a:xfrm>
            <a:off x="6466360" y="3476692"/>
            <a:ext cx="4032448" cy="802958"/>
          </a:xfrm>
          <a:prstGeom prst="snip1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marL="180975" indent="-180975">
              <a:buFont typeface="Arial" pitchFamily="34" charset="0"/>
              <a:buChar char="•"/>
            </a:pPr>
            <a:r>
              <a:rPr lang="es-MX" sz="1400" b="1" dirty="0"/>
              <a:t>Lograr la alineación completa </a:t>
            </a:r>
            <a:r>
              <a:rPr lang="es-MX" sz="1400" dirty="0"/>
              <a:t>de los programas presupuestarios, procesos, normas, sistemas y estructuras con los objetivos sectoriales</a:t>
            </a:r>
          </a:p>
        </p:txBody>
      </p:sp>
      <p:sp>
        <p:nvSpPr>
          <p:cNvPr id="21" name="20 Recortar rectángulo de esquina sencilla"/>
          <p:cNvSpPr/>
          <p:nvPr/>
        </p:nvSpPr>
        <p:spPr>
          <a:xfrm>
            <a:off x="6466360" y="2926102"/>
            <a:ext cx="4032448" cy="334566"/>
          </a:xfrm>
          <a:prstGeom prst="snip1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marL="180975" indent="-180975">
              <a:buFont typeface="Arial" pitchFamily="34" charset="0"/>
              <a:buChar char="•"/>
            </a:pPr>
            <a:r>
              <a:rPr lang="es-MX" sz="1400" b="1" dirty="0"/>
              <a:t>Eficiencia  y eficacia en el gasto</a:t>
            </a:r>
          </a:p>
        </p:txBody>
      </p:sp>
      <p:sp>
        <p:nvSpPr>
          <p:cNvPr id="22" name="21 Recortar rectángulo de esquina sencilla"/>
          <p:cNvSpPr/>
          <p:nvPr/>
        </p:nvSpPr>
        <p:spPr>
          <a:xfrm>
            <a:off x="6466360" y="4473934"/>
            <a:ext cx="4032448" cy="568762"/>
          </a:xfrm>
          <a:prstGeom prst="snip1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marL="180975" indent="-180975">
              <a:buFont typeface="Arial" pitchFamily="34" charset="0"/>
              <a:buChar char="•"/>
            </a:pPr>
            <a:r>
              <a:rPr lang="es-MX" sz="1400" b="1" dirty="0"/>
              <a:t>Un paso adelante en transparencia, </a:t>
            </a:r>
            <a:r>
              <a:rPr lang="es-MX" sz="1400" dirty="0"/>
              <a:t>acceso a la información y participación ciudadana</a:t>
            </a:r>
          </a:p>
        </p:txBody>
      </p:sp>
      <p:sp>
        <p:nvSpPr>
          <p:cNvPr id="2" name="1 CuadroTexto"/>
          <p:cNvSpPr txBox="1"/>
          <p:nvPr/>
        </p:nvSpPr>
        <p:spPr>
          <a:xfrm>
            <a:off x="1977685" y="1953655"/>
            <a:ext cx="2232248" cy="830997"/>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sz="1600" b="1" dirty="0"/>
              <a:t>¿Qué busca la instrumentación del PGCM?</a:t>
            </a:r>
          </a:p>
        </p:txBody>
      </p:sp>
      <p:sp>
        <p:nvSpPr>
          <p:cNvPr id="4" name="3 Flecha a la derecha con bandas"/>
          <p:cNvSpPr/>
          <p:nvPr/>
        </p:nvSpPr>
        <p:spPr>
          <a:xfrm>
            <a:off x="4943872" y="2857663"/>
            <a:ext cx="1152128" cy="1020509"/>
          </a:xfrm>
          <a:prstGeom prst="stripedRightArrow">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p:cNvSpPr/>
          <p:nvPr/>
        </p:nvSpPr>
        <p:spPr>
          <a:xfrm>
            <a:off x="1812032" y="5446966"/>
            <a:ext cx="8748464" cy="646331"/>
          </a:xfrm>
          <a:prstGeom prst="rect">
            <a:avLst/>
          </a:prstGeom>
        </p:spPr>
        <p:txBody>
          <a:bodyPr wrap="square">
            <a:spAutoFit/>
          </a:bodyPr>
          <a:lstStyle/>
          <a:p>
            <a:pPr marL="180975" indent="-180975">
              <a:buFont typeface="Arial" pitchFamily="34" charset="0"/>
              <a:buChar char="•"/>
              <a:tabLst>
                <a:tab pos="180975" algn="l"/>
              </a:tabLst>
            </a:pPr>
            <a:r>
              <a:rPr lang="es-MX" dirty="0">
                <a:solidFill>
                  <a:prstClr val="black"/>
                </a:solidFill>
              </a:rPr>
              <a:t>Parte de un punto de vista operativo, donde </a:t>
            </a:r>
            <a:r>
              <a:rPr lang="es-MX" b="1" dirty="0">
                <a:solidFill>
                  <a:prstClr val="black"/>
                </a:solidFill>
              </a:rPr>
              <a:t>los administradores tienen un rol estratégico </a:t>
            </a:r>
            <a:r>
              <a:rPr lang="es-MX" dirty="0">
                <a:solidFill>
                  <a:prstClr val="black"/>
                </a:solidFill>
              </a:rPr>
              <a:t>al determinar sus prioridades y las metas que pueden </a:t>
            </a:r>
            <a:r>
              <a:rPr lang="es-MX" dirty="0" smtClean="0">
                <a:solidFill>
                  <a:prstClr val="black"/>
                </a:solidFill>
              </a:rPr>
              <a:t>alcanzar  </a:t>
            </a:r>
            <a:endParaRPr lang="es-MX" dirty="0">
              <a:solidFill>
                <a:prstClr val="black"/>
              </a:solidFill>
            </a:endParaRPr>
          </a:p>
        </p:txBody>
      </p:sp>
      <p:sp>
        <p:nvSpPr>
          <p:cNvPr id="6" name="5 Rectángulo"/>
          <p:cNvSpPr/>
          <p:nvPr/>
        </p:nvSpPr>
        <p:spPr>
          <a:xfrm>
            <a:off x="1829768" y="1135706"/>
            <a:ext cx="8748464" cy="646331"/>
          </a:xfrm>
          <a:prstGeom prst="rect">
            <a:avLst/>
          </a:prstGeom>
        </p:spPr>
        <p:txBody>
          <a:bodyPr wrap="square">
            <a:spAutoFit/>
          </a:bodyPr>
          <a:lstStyle/>
          <a:p>
            <a:pPr marL="180975" indent="-180975">
              <a:buFont typeface="Arial" pitchFamily="34" charset="0"/>
              <a:buChar char="•"/>
              <a:tabLst>
                <a:tab pos="180975" algn="l"/>
              </a:tabLst>
            </a:pPr>
            <a:r>
              <a:rPr lang="es-MX" dirty="0"/>
              <a:t>El PGCM es uno de los tres programas transversales derivados del Plan Nacional de Desarrollo 2013-2018 (PND</a:t>
            </a:r>
            <a:r>
              <a:rPr lang="es-MX" dirty="0" smtClean="0"/>
              <a:t>) </a:t>
            </a:r>
            <a:endParaRPr lang="es-MX" dirty="0"/>
          </a:p>
        </p:txBody>
      </p:sp>
      <p:sp>
        <p:nvSpPr>
          <p:cNvPr id="7" name="Título 6"/>
          <p:cNvSpPr>
            <a:spLocks noGrp="1"/>
          </p:cNvSpPr>
          <p:nvPr>
            <p:ph type="title" idx="4294967295"/>
          </p:nvPr>
        </p:nvSpPr>
        <p:spPr>
          <a:xfrm>
            <a:off x="0" y="247648"/>
            <a:ext cx="9144000" cy="836613"/>
          </a:xfrm>
        </p:spPr>
        <p:txBody>
          <a:bodyPr vert="horz" lIns="91440" tIns="45720" rIns="91440" bIns="45720" rtlCol="0" anchor="ctr">
            <a:normAutofit/>
          </a:bodyPr>
          <a:lstStyle/>
          <a:p>
            <a:pPr algn="ctr"/>
            <a:r>
              <a:rPr lang="es-MX" sz="2400" b="1" dirty="0">
                <a:solidFill>
                  <a:srgbClr val="C00000"/>
                </a:solidFill>
                <a:latin typeface="+mn-lt"/>
                <a:ea typeface="+mn-ea"/>
                <a:cs typeface="+mn-cs"/>
              </a:rPr>
              <a:t>Programa para un Gobierno Cercano y Moderno</a:t>
            </a:r>
          </a:p>
        </p:txBody>
      </p:sp>
      <p:pic>
        <p:nvPicPr>
          <p:cNvPr id="15" name="Imagen 1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77686" y="2784651"/>
            <a:ext cx="2118973" cy="2718008"/>
          </a:xfrm>
          <a:prstGeom prst="roundRect">
            <a:avLst>
              <a:gd name="adj" fmla="val 23444"/>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2" name="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7470" y="260648"/>
            <a:ext cx="932986" cy="727288"/>
          </a:xfrm>
          <a:prstGeom prst="rect">
            <a:avLst/>
          </a:prstGeom>
        </p:spPr>
      </p:pic>
    </p:spTree>
    <p:extLst>
      <p:ext uri="{BB962C8B-B14F-4D97-AF65-F5344CB8AC3E}">
        <p14:creationId xmlns:p14="http://schemas.microsoft.com/office/powerpoint/2010/main" val="32447690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a:srcRect l="29504" t="26028" r="27089" b="29046"/>
          <a:stretch/>
        </p:blipFill>
        <p:spPr>
          <a:xfrm>
            <a:off x="1598522" y="1012874"/>
            <a:ext cx="9051548" cy="5266902"/>
          </a:xfrm>
          <a:prstGeom prst="rect">
            <a:avLst/>
          </a:prstGeom>
        </p:spPr>
      </p:pic>
      <p:sp>
        <p:nvSpPr>
          <p:cNvPr id="6" name="Título 6"/>
          <p:cNvSpPr>
            <a:spLocks noGrp="1"/>
          </p:cNvSpPr>
          <p:nvPr>
            <p:ph type="title" idx="4294967295"/>
          </p:nvPr>
        </p:nvSpPr>
        <p:spPr>
          <a:xfrm>
            <a:off x="622301" y="151323"/>
            <a:ext cx="8921750" cy="836613"/>
          </a:xfrm>
        </p:spPr>
        <p:txBody>
          <a:bodyPr vert="horz" lIns="91440" tIns="45720" rIns="91440" bIns="45720" rtlCol="0" anchor="ctr">
            <a:normAutofit/>
          </a:bodyPr>
          <a:lstStyle/>
          <a:p>
            <a:pPr algn="ctr"/>
            <a:r>
              <a:rPr lang="es-MX" sz="2400" b="1" dirty="0">
                <a:solidFill>
                  <a:srgbClr val="C00000"/>
                </a:solidFill>
                <a:latin typeface="+mn-lt"/>
                <a:ea typeface="+mn-ea"/>
                <a:cs typeface="+mn-cs"/>
              </a:rPr>
              <a:t>Objetivos del Programa para un Gobierno Cercano y Moderno</a:t>
            </a:r>
          </a:p>
        </p:txBody>
      </p:sp>
      <p:pic>
        <p:nvPicPr>
          <p:cNvPr id="4" name="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7470" y="260648"/>
            <a:ext cx="932986" cy="727288"/>
          </a:xfrm>
          <a:prstGeom prst="rect">
            <a:avLst/>
          </a:prstGeom>
        </p:spPr>
      </p:pic>
    </p:spTree>
    <p:extLst>
      <p:ext uri="{BB962C8B-B14F-4D97-AF65-F5344CB8AC3E}">
        <p14:creationId xmlns:p14="http://schemas.microsoft.com/office/powerpoint/2010/main" val="16398106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25368" t="22243" r="24610" b="19853"/>
          <a:stretch/>
        </p:blipFill>
        <p:spPr>
          <a:xfrm>
            <a:off x="1814513" y="1096595"/>
            <a:ext cx="8401050" cy="5467627"/>
          </a:xfrm>
          <a:prstGeom prst="rect">
            <a:avLst/>
          </a:prstGeom>
        </p:spPr>
      </p:pic>
      <p:pic>
        <p:nvPicPr>
          <p:cNvPr id="3"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7470" y="260648"/>
            <a:ext cx="932986" cy="727288"/>
          </a:xfrm>
          <a:prstGeom prst="rect">
            <a:avLst/>
          </a:prstGeom>
        </p:spPr>
      </p:pic>
    </p:spTree>
    <p:extLst>
      <p:ext uri="{BB962C8B-B14F-4D97-AF65-F5344CB8AC3E}">
        <p14:creationId xmlns:p14="http://schemas.microsoft.com/office/powerpoint/2010/main" val="4464158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605461" y="2904255"/>
            <a:ext cx="8981078" cy="1049490"/>
            <a:chOff x="0" y="0"/>
            <a:chExt cx="8981078" cy="1049490"/>
          </a:xfrm>
        </p:grpSpPr>
        <p:sp>
          <p:nvSpPr>
            <p:cNvPr id="3" name="Rectángulo redondeado 2"/>
            <p:cNvSpPr/>
            <p:nvPr/>
          </p:nvSpPr>
          <p:spPr>
            <a:xfrm>
              <a:off x="0" y="0"/>
              <a:ext cx="8981078" cy="10494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Rectángulo 3"/>
            <p:cNvSpPr/>
            <p:nvPr/>
          </p:nvSpPr>
          <p:spPr>
            <a:xfrm>
              <a:off x="51232" y="51232"/>
              <a:ext cx="8878614" cy="9470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s-MX" sz="3200" kern="1200" dirty="0" smtClean="0"/>
                <a:t>Líneas de Acción </a:t>
              </a:r>
            </a:p>
            <a:p>
              <a:pPr lvl="0" algn="ctr" defTabSz="1022350" rtl="0">
                <a:lnSpc>
                  <a:spcPct val="90000"/>
                </a:lnSpc>
                <a:spcBef>
                  <a:spcPct val="0"/>
                </a:spcBef>
                <a:spcAft>
                  <a:spcPct val="35000"/>
                </a:spcAft>
              </a:pPr>
              <a:r>
                <a:rPr lang="es-MX" sz="2300" kern="1200" dirty="0" smtClean="0"/>
                <a:t>De tipo General </a:t>
              </a:r>
              <a:endParaRPr lang="es-MX" sz="2300" kern="1200" dirty="0"/>
            </a:p>
          </p:txBody>
        </p:sp>
      </p:grpSp>
    </p:spTree>
    <p:extLst>
      <p:ext uri="{BB962C8B-B14F-4D97-AF65-F5344CB8AC3E}">
        <p14:creationId xmlns:p14="http://schemas.microsoft.com/office/powerpoint/2010/main" val="37728778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342332256"/>
              </p:ext>
            </p:extLst>
          </p:nvPr>
        </p:nvGraphicFramePr>
        <p:xfrm>
          <a:off x="672355" y="1021976"/>
          <a:ext cx="10878668" cy="5674360"/>
        </p:xfrm>
        <a:graphic>
          <a:graphicData uri="http://schemas.openxmlformats.org/drawingml/2006/table">
            <a:tbl>
              <a:tblPr firstRow="1" bandRow="1">
                <a:tableStyleId>{5C22544A-7EE6-4342-B048-85BDC9FD1C3A}</a:tableStyleId>
              </a:tblPr>
              <a:tblGrid>
                <a:gridCol w="2043951"/>
                <a:gridCol w="2272553"/>
                <a:gridCol w="4383741"/>
                <a:gridCol w="2178423"/>
              </a:tblGrid>
              <a:tr h="370840">
                <a:tc>
                  <a:txBody>
                    <a:bodyPr/>
                    <a:lstStyle/>
                    <a:p>
                      <a:pPr algn="ctr"/>
                      <a:r>
                        <a:rPr lang="es-MX" dirty="0" smtClean="0"/>
                        <a:t>Línea de acción</a:t>
                      </a:r>
                      <a:endParaRPr lang="es-MX" dirty="0"/>
                    </a:p>
                  </a:txBody>
                  <a:tcPr>
                    <a:solidFill>
                      <a:schemeClr val="accent1">
                        <a:lumMod val="75000"/>
                      </a:schemeClr>
                    </a:solidFill>
                  </a:tcPr>
                </a:tc>
                <a:tc>
                  <a:txBody>
                    <a:bodyPr/>
                    <a:lstStyle/>
                    <a:p>
                      <a:pPr algn="ctr"/>
                      <a:r>
                        <a:rPr lang="es-MX" dirty="0" smtClean="0"/>
                        <a:t>¿Qué?</a:t>
                      </a:r>
                      <a:endParaRPr lang="es-MX" dirty="0"/>
                    </a:p>
                  </a:txBody>
                  <a:tcPr>
                    <a:solidFill>
                      <a:schemeClr val="accent1">
                        <a:lumMod val="75000"/>
                      </a:schemeClr>
                    </a:solidFill>
                  </a:tcPr>
                </a:tc>
                <a:tc>
                  <a:txBody>
                    <a:bodyPr/>
                    <a:lstStyle/>
                    <a:p>
                      <a:pPr algn="ctr"/>
                      <a:r>
                        <a:rPr lang="es-MX" dirty="0" smtClean="0"/>
                        <a:t>¿Cómo?</a:t>
                      </a:r>
                      <a:endParaRPr lang="es-MX" dirty="0"/>
                    </a:p>
                  </a:txBody>
                  <a:tcPr>
                    <a:solidFill>
                      <a:schemeClr val="accent1">
                        <a:lumMod val="75000"/>
                      </a:schemeClr>
                    </a:solidFill>
                  </a:tcPr>
                </a:tc>
                <a:tc>
                  <a:txBody>
                    <a:bodyPr/>
                    <a:lstStyle/>
                    <a:p>
                      <a:pPr algn="ctr"/>
                      <a:r>
                        <a:rPr lang="es-MX" dirty="0" smtClean="0"/>
                        <a:t>¿Cuándo?</a:t>
                      </a:r>
                      <a:endParaRPr lang="es-MX" dirty="0"/>
                    </a:p>
                  </a:txBody>
                  <a:tcPr>
                    <a:solidFill>
                      <a:schemeClr val="accent1">
                        <a:lumMod val="75000"/>
                      </a:schemeClr>
                    </a:solidFill>
                  </a:tcPr>
                </a:tc>
              </a:tr>
              <a:tr h="37084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MX" sz="1800" b="1" i="0" u="none" strike="noStrike" dirty="0" smtClean="0">
                          <a:solidFill>
                            <a:srgbClr val="FFFFFF"/>
                          </a:solidFill>
                          <a:effectLst/>
                          <a:latin typeface="+mn-lt"/>
                        </a:rPr>
                        <a:t>4.2.2  Gestionar los procesos de recursos humanos, incluyendo el SPC, por competencias y con base en el mérito</a:t>
                      </a:r>
                    </a:p>
                  </a:txBody>
                  <a:tcPr>
                    <a:solidFill>
                      <a:srgbClr val="002060"/>
                    </a:solidFill>
                  </a:tcPr>
                </a:tc>
                <a:tc>
                  <a:txBody>
                    <a:bodyPr/>
                    <a:lstStyle/>
                    <a:p>
                      <a:pPr algn="just"/>
                      <a:r>
                        <a:rPr lang="es-MX" sz="1600" b="0" i="0" u="none" strike="noStrike" dirty="0" smtClean="0">
                          <a:solidFill>
                            <a:srgbClr val="000000"/>
                          </a:solidFill>
                          <a:effectLst/>
                          <a:latin typeface="+mn-lt"/>
                        </a:rPr>
                        <a:t>Que la institución,</a:t>
                      </a:r>
                      <a:r>
                        <a:rPr lang="es-MX" sz="1600" b="0" i="0" u="none" strike="noStrike" baseline="0" dirty="0" smtClean="0">
                          <a:solidFill>
                            <a:srgbClr val="000000"/>
                          </a:solidFill>
                          <a:effectLst/>
                          <a:latin typeface="+mn-lt"/>
                        </a:rPr>
                        <a:t> para el 2018,</a:t>
                      </a:r>
                      <a:r>
                        <a:rPr lang="es-MX" sz="1600" b="0" i="0" u="none" strike="noStrike" dirty="0" smtClean="0">
                          <a:solidFill>
                            <a:srgbClr val="000000"/>
                          </a:solidFill>
                          <a:effectLst/>
                          <a:latin typeface="+mn-lt"/>
                        </a:rPr>
                        <a:t> cuente por lo menos con </a:t>
                      </a:r>
                      <a:r>
                        <a:rPr lang="es-MX" sz="1600" b="1" i="0" u="none" strike="noStrike" dirty="0" smtClean="0">
                          <a:solidFill>
                            <a:srgbClr val="000000"/>
                          </a:solidFill>
                          <a:effectLst/>
                          <a:latin typeface="+mn-lt"/>
                        </a:rPr>
                        <a:t>una competencia y/o</a:t>
                      </a:r>
                      <a:r>
                        <a:rPr lang="es-MX" sz="1600" b="1" i="0" u="none" strike="noStrike" baseline="0" dirty="0" smtClean="0">
                          <a:solidFill>
                            <a:srgbClr val="000000"/>
                          </a:solidFill>
                          <a:effectLst/>
                          <a:latin typeface="+mn-lt"/>
                        </a:rPr>
                        <a:t> capacidad identificada y descrita</a:t>
                      </a:r>
                      <a:r>
                        <a:rPr lang="es-MX" sz="1600" b="0" i="0" u="none" strike="noStrike" baseline="0" dirty="0" smtClean="0">
                          <a:solidFill>
                            <a:srgbClr val="000000"/>
                          </a:solidFill>
                          <a:effectLst/>
                          <a:latin typeface="+mn-lt"/>
                        </a:rPr>
                        <a:t>, y demuestre que en la </a:t>
                      </a:r>
                      <a:r>
                        <a:rPr lang="es-MX" sz="1600" b="1" i="0" u="none" strike="noStrike" baseline="0" dirty="0" smtClean="0">
                          <a:solidFill>
                            <a:srgbClr val="000000"/>
                          </a:solidFill>
                          <a:effectLst/>
                          <a:latin typeface="+mn-lt"/>
                        </a:rPr>
                        <a:t>gestión de sus recursos humanos </a:t>
                      </a:r>
                      <a:r>
                        <a:rPr lang="es-MX" sz="1600" b="0" i="0" u="none" strike="noStrike" baseline="0" dirty="0" smtClean="0">
                          <a:solidFill>
                            <a:srgbClr val="000000"/>
                          </a:solidFill>
                          <a:effectLst/>
                          <a:latin typeface="+mn-lt"/>
                        </a:rPr>
                        <a:t>considera </a:t>
                      </a:r>
                      <a:r>
                        <a:rPr lang="es-MX" sz="1600" b="1" i="0" u="none" strike="noStrike" baseline="0" dirty="0" smtClean="0">
                          <a:solidFill>
                            <a:srgbClr val="000000"/>
                          </a:solidFill>
                          <a:effectLst/>
                          <a:latin typeface="+mn-lt"/>
                        </a:rPr>
                        <a:t>elementos de merito </a:t>
                      </a:r>
                      <a:r>
                        <a:rPr lang="es-MX" sz="1600" b="0" i="0" u="none" strike="noStrike" baseline="0" dirty="0" smtClean="0">
                          <a:solidFill>
                            <a:srgbClr val="000000"/>
                          </a:solidFill>
                          <a:effectLst/>
                          <a:latin typeface="+mn-lt"/>
                        </a:rPr>
                        <a:t>objetivos</a:t>
                      </a:r>
                      <a:endParaRPr lang="es-MX" sz="1600" dirty="0">
                        <a:solidFill>
                          <a:srgbClr val="C00000"/>
                        </a:solidFill>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600" b="1" dirty="0" smtClean="0"/>
                        <a:t>En</a:t>
                      </a:r>
                      <a:r>
                        <a:rPr lang="es-MX" sz="1600" b="1" baseline="0" dirty="0" smtClean="0"/>
                        <a:t> cuanto a las competencias y/o capacidades</a:t>
                      </a:r>
                      <a:endParaRPr lang="es-MX" sz="1600" b="1"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es-MX" sz="1600" dirty="0" smtClean="0"/>
                        <a:t>1.- Identificar y describir</a:t>
                      </a:r>
                      <a:r>
                        <a:rPr lang="es-MX" sz="1600" baseline="0" dirty="0" smtClean="0"/>
                        <a:t> </a:t>
                      </a:r>
                      <a:r>
                        <a:rPr lang="es-MX" sz="1600" dirty="0" smtClean="0"/>
                        <a:t>una competencia y/o capacidad con respecto a su </a:t>
                      </a:r>
                      <a:r>
                        <a:rPr lang="es-MX" sz="1600" b="1" dirty="0" smtClean="0"/>
                        <a:t>misión institucional</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MX" sz="800"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es-MX" sz="1600" dirty="0" smtClean="0"/>
                        <a:t>2.- Determinar una competencia o capacidad </a:t>
                      </a:r>
                      <a:r>
                        <a:rPr lang="es-MX" sz="1600" b="1" dirty="0" smtClean="0"/>
                        <a:t>transversal</a:t>
                      </a:r>
                      <a:r>
                        <a:rPr lang="es-MX" sz="1600" dirty="0" smtClean="0"/>
                        <a:t> de aplicación para la mayor parte de su personal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MX" sz="1000"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es-MX" sz="1600" b="1" dirty="0" smtClean="0"/>
                        <a:t>Elementos de mérito</a:t>
                      </a:r>
                      <a:r>
                        <a:rPr lang="es-MX" sz="1600" b="1" baseline="0" dirty="0" smtClean="0"/>
                        <a:t> objetivos</a:t>
                      </a:r>
                      <a:endParaRPr lang="es-MX" sz="1600" b="1"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es-MX" sz="1600" dirty="0" smtClean="0"/>
                        <a:t>1.- Demostrar que en </a:t>
                      </a:r>
                      <a:r>
                        <a:rPr lang="es-MX" sz="1600" b="1" dirty="0" smtClean="0"/>
                        <a:t>procesos</a:t>
                      </a:r>
                      <a:r>
                        <a:rPr lang="es-MX" sz="1600" dirty="0" smtClean="0"/>
                        <a:t> de ingreso, movilidad, intercambio, reconocimientos o estímulos o cualquiera otra en </a:t>
                      </a:r>
                      <a:r>
                        <a:rPr lang="es-MX" sz="1600" b="1" dirty="0" smtClean="0"/>
                        <a:t>materia de gestión de sus RH</a:t>
                      </a:r>
                      <a:r>
                        <a:rPr lang="es-MX" sz="1600" dirty="0" smtClean="0"/>
                        <a:t>, haya establecido o considerado elementos de mérito objetivos</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600" b="1" i="0" u="none" strike="noStrike" dirty="0" smtClean="0">
                          <a:solidFill>
                            <a:srgbClr val="000000"/>
                          </a:solidFill>
                          <a:effectLst/>
                          <a:latin typeface="+mn-lt"/>
                        </a:rPr>
                        <a:t>Reporte Anual</a:t>
                      </a: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600" b="0" i="0" u="none" strike="noStrike" dirty="0" smtClean="0">
                        <a:solidFill>
                          <a:srgbClr val="000000"/>
                        </a:solidFill>
                        <a:effectLst/>
                        <a:latin typeface="+mn-lt"/>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600" b="0" i="0" u="none" strike="noStrike" dirty="0" smtClean="0">
                          <a:solidFill>
                            <a:srgbClr val="000000"/>
                          </a:solidFill>
                          <a:effectLst/>
                          <a:latin typeface="+mn-lt"/>
                        </a:rPr>
                        <a:t>En caso de no tenerlo, la dependencia o entidad deberá establecer un </a:t>
                      </a:r>
                      <a:r>
                        <a:rPr lang="es-MX" sz="1600" b="1" i="0" u="none" strike="noStrike" dirty="0" smtClean="0">
                          <a:solidFill>
                            <a:srgbClr val="000000"/>
                          </a:solidFill>
                          <a:effectLst/>
                          <a:latin typeface="+mn-lt"/>
                        </a:rPr>
                        <a:t>programa de  trabajo</a:t>
                      </a:r>
                      <a:r>
                        <a:rPr lang="es-MX" sz="1600" b="0" i="0" u="none" strike="noStrike" dirty="0" smtClean="0">
                          <a:solidFill>
                            <a:srgbClr val="000000"/>
                          </a:solidFill>
                          <a:effectLst/>
                          <a:latin typeface="+mn-lt"/>
                        </a:rPr>
                        <a:t> para llevar a cabo la aplicación de los criterios descritos para gestionar sus procesos de recursos humanos por competencias y con base en el mérito</a:t>
                      </a:r>
                      <a:r>
                        <a:rPr lang="es-MX" sz="1600" b="0" i="0" u="none" strike="noStrike" baseline="0" dirty="0" smtClean="0">
                          <a:solidFill>
                            <a:srgbClr val="000000"/>
                          </a:solidFill>
                          <a:effectLst/>
                          <a:latin typeface="+mn-lt"/>
                        </a:rPr>
                        <a:t> al </a:t>
                      </a:r>
                      <a:r>
                        <a:rPr lang="es-MX" sz="1600" b="1" i="0" u="none" strike="noStrike" baseline="0" dirty="0" smtClean="0">
                          <a:solidFill>
                            <a:srgbClr val="000000"/>
                          </a:solidFill>
                          <a:effectLst/>
                          <a:latin typeface="+mn-lt"/>
                        </a:rPr>
                        <a:t>2018</a:t>
                      </a:r>
                      <a:endParaRPr lang="es-MX" sz="1600" b="1" dirty="0"/>
                    </a:p>
                  </a:txBody>
                  <a:tcPr/>
                </a:tc>
              </a:tr>
              <a:tr h="370840">
                <a:tc>
                  <a:txBody>
                    <a:bodyPr/>
                    <a:lstStyle/>
                    <a:p>
                      <a:pPr algn="ctr"/>
                      <a:r>
                        <a:rPr lang="es-MX" dirty="0" smtClean="0"/>
                        <a:t>Observaciones:</a:t>
                      </a:r>
                      <a:endParaRPr lang="es-MX" dirty="0"/>
                    </a:p>
                  </a:txBody>
                  <a:tcPr>
                    <a:solidFill>
                      <a:schemeClr val="accent3">
                        <a:lumMod val="60000"/>
                        <a:lumOff val="40000"/>
                      </a:schemeClr>
                    </a:solidFill>
                  </a:tcPr>
                </a:tc>
                <a:tc gridSpan="3">
                  <a:txBody>
                    <a:bodyPr/>
                    <a:lstStyle/>
                    <a:p>
                      <a:pPr algn="just">
                        <a:lnSpc>
                          <a:spcPct val="100000"/>
                        </a:lnSpc>
                        <a:spcBef>
                          <a:spcPts val="0"/>
                        </a:spcBef>
                      </a:pPr>
                      <a:r>
                        <a:rPr lang="es-MX" sz="1600" dirty="0" smtClean="0"/>
                        <a:t>La competencia y/o capacidad debe</a:t>
                      </a:r>
                      <a:r>
                        <a:rPr lang="es-MX" sz="1600" baseline="0" dirty="0" smtClean="0"/>
                        <a:t> estar </a:t>
                      </a:r>
                      <a:r>
                        <a:rPr lang="es-MX" sz="1600" dirty="0" smtClean="0"/>
                        <a:t>descrita de acuerdo a los parámetros que determine la </a:t>
                      </a:r>
                      <a:r>
                        <a:rPr lang="es-MX" sz="1600" b="1" dirty="0" smtClean="0"/>
                        <a:t>DGDHSPC</a:t>
                      </a:r>
                      <a:r>
                        <a:rPr lang="es-MX" sz="1600" dirty="0" smtClean="0"/>
                        <a:t>, mostrar su vinculación a la Misión</a:t>
                      </a:r>
                      <a:r>
                        <a:rPr lang="es-MX" sz="1600" baseline="0" dirty="0" smtClean="0"/>
                        <a:t> y </a:t>
                      </a:r>
                      <a:r>
                        <a:rPr lang="es-MX" sz="1600" dirty="0" smtClean="0"/>
                        <a:t>señalar los puestos a que podrá aplicar</a:t>
                      </a:r>
                    </a:p>
                    <a:p>
                      <a:pPr algn="just">
                        <a:lnSpc>
                          <a:spcPct val="100000"/>
                        </a:lnSpc>
                        <a:spcBef>
                          <a:spcPts val="0"/>
                        </a:spcBef>
                      </a:pPr>
                      <a:endParaRPr lang="es-MX" sz="1600" dirty="0" smtClean="0"/>
                    </a:p>
                    <a:p>
                      <a:pPr algn="just">
                        <a:lnSpc>
                          <a:spcPct val="100000"/>
                        </a:lnSpc>
                        <a:spcBef>
                          <a:spcPts val="0"/>
                        </a:spcBef>
                      </a:pPr>
                      <a:r>
                        <a:rPr lang="es-MX" sz="1600" dirty="0" smtClean="0"/>
                        <a:t>Para el merito,</a:t>
                      </a:r>
                      <a:r>
                        <a:rPr lang="es-MX" sz="1600" baseline="0" dirty="0" smtClean="0"/>
                        <a:t> se debe establecer la </a:t>
                      </a:r>
                      <a:r>
                        <a:rPr lang="es-MX" sz="1600" dirty="0" smtClean="0"/>
                        <a:t>competencia y/o capacidad</a:t>
                      </a:r>
                      <a:r>
                        <a:rPr lang="es-MX" sz="1600" baseline="0" dirty="0" smtClean="0"/>
                        <a:t> y</a:t>
                      </a:r>
                      <a:r>
                        <a:rPr lang="es-MX" sz="1600" dirty="0" smtClean="0"/>
                        <a:t> contar con los documentos que avalen que las reglas de valoración de mérito han sido aplicadas para procesos de la gestión</a:t>
                      </a:r>
                      <a:r>
                        <a:rPr lang="es-MX" sz="1600" baseline="0" dirty="0" smtClean="0"/>
                        <a:t> de RRHH</a:t>
                      </a:r>
                    </a:p>
                    <a:p>
                      <a:pPr algn="just">
                        <a:lnSpc>
                          <a:spcPct val="100000"/>
                        </a:lnSpc>
                        <a:spcBef>
                          <a:spcPts val="0"/>
                        </a:spcBef>
                      </a:pPr>
                      <a:endParaRPr lang="es-MX" sz="1600" baseline="0" dirty="0" smtClean="0"/>
                    </a:p>
                    <a:p>
                      <a:pPr algn="just">
                        <a:lnSpc>
                          <a:spcPct val="100000"/>
                        </a:lnSpc>
                        <a:spcBef>
                          <a:spcPts val="0"/>
                        </a:spcBef>
                      </a:pPr>
                      <a:r>
                        <a:rPr lang="es-MX" sz="1600" baseline="0" dirty="0" smtClean="0"/>
                        <a:t>La documentación soporte queda en resguardo de la institución y debe estar disponible</a:t>
                      </a:r>
                      <a:endParaRPr lang="es-MX" sz="1600" dirty="0" smtClean="0"/>
                    </a:p>
                  </a:txBody>
                  <a:tcPr/>
                </a:tc>
                <a:tc hMerge="1">
                  <a:txBody>
                    <a:bodyPr/>
                    <a:lstStyle/>
                    <a:p>
                      <a:endParaRPr lang="es-MX" dirty="0"/>
                    </a:p>
                  </a:txBody>
                  <a:tcPr/>
                </a:tc>
                <a:tc hMerge="1">
                  <a:txBody>
                    <a:bodyPr/>
                    <a:lstStyle/>
                    <a:p>
                      <a:endParaRPr lang="es-MX" dirty="0"/>
                    </a:p>
                  </a:txBody>
                  <a:tcPr/>
                </a:tc>
              </a:tr>
            </a:tbl>
          </a:graphicData>
        </a:graphic>
      </p:graphicFrame>
      <p:sp>
        <p:nvSpPr>
          <p:cNvPr id="3" name="4 CuadroTexto"/>
          <p:cNvSpPr txBox="1"/>
          <p:nvPr/>
        </p:nvSpPr>
        <p:spPr>
          <a:xfrm>
            <a:off x="753334" y="405248"/>
            <a:ext cx="8514136" cy="461665"/>
          </a:xfrm>
          <a:prstGeom prst="rect">
            <a:avLst/>
          </a:prstGeom>
          <a:noFill/>
          <a:ln>
            <a:noFill/>
          </a:ln>
        </p:spPr>
        <p:txBody>
          <a:bodyPr wrap="square" rtlCol="0">
            <a:spAutoFit/>
          </a:bodyPr>
          <a:lstStyle>
            <a:defPPr>
              <a:defRPr lang="es-MX"/>
            </a:defPPr>
            <a:lvl1pPr>
              <a:defRPr sz="2400" b="1">
                <a:solidFill>
                  <a:srgbClr val="C00000"/>
                </a:solidFill>
              </a:defRPr>
            </a:lvl1pPr>
          </a:lstStyle>
          <a:p>
            <a:r>
              <a:rPr lang="es-MX" dirty="0"/>
              <a:t>Reporte de información </a:t>
            </a:r>
            <a:r>
              <a:rPr lang="es-MX" dirty="0" smtClean="0"/>
              <a:t>de avances de Líneas de Acción del PGCM</a:t>
            </a:r>
            <a:endParaRPr lang="es-MX"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7470" y="260648"/>
            <a:ext cx="932986" cy="727288"/>
          </a:xfrm>
          <a:prstGeom prst="rect">
            <a:avLst/>
          </a:prstGeom>
        </p:spPr>
      </p:pic>
    </p:spTree>
    <p:extLst>
      <p:ext uri="{BB962C8B-B14F-4D97-AF65-F5344CB8AC3E}">
        <p14:creationId xmlns:p14="http://schemas.microsoft.com/office/powerpoint/2010/main" val="6998491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64459" y="686859"/>
            <a:ext cx="1225015" cy="461665"/>
          </a:xfrm>
          <a:prstGeom prst="rect">
            <a:avLst/>
          </a:prstGeom>
          <a:noFill/>
          <a:ln>
            <a:noFill/>
          </a:ln>
        </p:spPr>
        <p:txBody>
          <a:bodyPr wrap="square" rtlCol="0">
            <a:spAutoFit/>
          </a:bodyPr>
          <a:lstStyle/>
          <a:p>
            <a:r>
              <a:rPr lang="es-MX" sz="2400" b="1" dirty="0">
                <a:solidFill>
                  <a:srgbClr val="C00000"/>
                </a:solidFill>
              </a:rPr>
              <a:t>Ejemplo</a:t>
            </a:r>
          </a:p>
        </p:txBody>
      </p:sp>
      <p:graphicFrame>
        <p:nvGraphicFramePr>
          <p:cNvPr id="6" name="Diagrama 5"/>
          <p:cNvGraphicFramePr/>
          <p:nvPr>
            <p:extLst>
              <p:ext uri="{D42A27DB-BD31-4B8C-83A1-F6EECF244321}">
                <p14:modId xmlns:p14="http://schemas.microsoft.com/office/powerpoint/2010/main" val="3932436503"/>
              </p:ext>
            </p:extLst>
          </p:nvPr>
        </p:nvGraphicFramePr>
        <p:xfrm>
          <a:off x="388256" y="1408119"/>
          <a:ext cx="11184619" cy="5169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3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67470" y="260648"/>
            <a:ext cx="932986" cy="727288"/>
          </a:xfrm>
          <a:prstGeom prst="rect">
            <a:avLst/>
          </a:prstGeom>
        </p:spPr>
      </p:pic>
    </p:spTree>
    <p:extLst>
      <p:ext uri="{BB962C8B-B14F-4D97-AF65-F5344CB8AC3E}">
        <p14:creationId xmlns:p14="http://schemas.microsoft.com/office/powerpoint/2010/main" val="13287210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2143</TotalTime>
  <Words>3183</Words>
  <Application>Microsoft Office PowerPoint</Application>
  <PresentationFormat>Panorámica</PresentationFormat>
  <Paragraphs>329</Paragraphs>
  <Slides>28</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28</vt:i4>
      </vt:variant>
    </vt:vector>
  </HeadingPairs>
  <TitlesOfParts>
    <vt:vector size="37" baseType="lpstr">
      <vt:lpstr>Arial</vt:lpstr>
      <vt:lpstr>Arial Black</vt:lpstr>
      <vt:lpstr>Calibri</vt:lpstr>
      <vt:lpstr>Calibri Light</vt:lpstr>
      <vt:lpstr>Cambria Math</vt:lpstr>
      <vt:lpstr>Soberana Sans</vt:lpstr>
      <vt:lpstr>Symbol</vt:lpstr>
      <vt:lpstr>Times New Roman</vt:lpstr>
      <vt:lpstr>Tema de Office</vt:lpstr>
      <vt:lpstr>Presentación de PowerPoint</vt:lpstr>
      <vt:lpstr>Origen del PGCM</vt:lpstr>
      <vt:lpstr>Plan Nacional de Desarrollo 2013-2018</vt:lpstr>
      <vt:lpstr>Programa para un Gobierno Cercano y Moderno</vt:lpstr>
      <vt:lpstr>Objetivos del Programa para un Gobierno Cercano y Moderno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Recursos humanos profesionalizados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Muñoz García, Alfredo</dc:creator>
  <cp:lastModifiedBy>Ramírez Haasmann, Raul Serafin</cp:lastModifiedBy>
  <cp:revision>111</cp:revision>
  <dcterms:created xsi:type="dcterms:W3CDTF">2015-11-05T17:02:41Z</dcterms:created>
  <dcterms:modified xsi:type="dcterms:W3CDTF">2015-11-30T17:34:44Z</dcterms:modified>
</cp:coreProperties>
</file>