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Lst>
  <p:notesMasterIdLst>
    <p:notesMasterId r:id="rId14"/>
  </p:notesMasterIdLst>
  <p:sldIdLst>
    <p:sldId id="256" r:id="rId2"/>
    <p:sldId id="512" r:id="rId3"/>
    <p:sldId id="470" r:id="rId4"/>
    <p:sldId id="513" r:id="rId5"/>
    <p:sldId id="517" r:id="rId6"/>
    <p:sldId id="324" r:id="rId7"/>
    <p:sldId id="514" r:id="rId8"/>
    <p:sldId id="471" r:id="rId9"/>
    <p:sldId id="515" r:id="rId10"/>
    <p:sldId id="516" r:id="rId11"/>
    <p:sldId id="518" r:id="rId12"/>
    <p:sldId id="519" r:id="rId13"/>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33"/>
    <a:srgbClr val="FFFF00"/>
    <a:srgbClr val="000066"/>
    <a:srgbClr val="CCFF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7" autoAdjust="0"/>
  </p:normalViewPr>
  <p:slideViewPr>
    <p:cSldViewPr>
      <p:cViewPr varScale="1">
        <p:scale>
          <a:sx n="137" d="100"/>
          <a:sy n="137" d="100"/>
        </p:scale>
        <p:origin x="1186" y="110"/>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47299-BB75-449D-8173-927AF7867E25}" type="doc">
      <dgm:prSet loTypeId="urn:microsoft.com/office/officeart/2005/8/layout/arrow4" loCatId="relationship" qsTypeId="urn:microsoft.com/office/officeart/2005/8/quickstyle/simple5" qsCatId="simple" csTypeId="urn:microsoft.com/office/officeart/2005/8/colors/colorful4" csCatId="colorful" phldr="1"/>
      <dgm:spPr/>
      <dgm:t>
        <a:bodyPr/>
        <a:lstStyle/>
        <a:p>
          <a:endParaRPr lang="es-MX"/>
        </a:p>
      </dgm:t>
    </dgm:pt>
    <dgm:pt modelId="{C61FFA08-C15F-421C-9F78-69F19CA05342}">
      <dgm:prSet phldrT="[Texto]"/>
      <dgm:spPr/>
      <dgm:t>
        <a:bodyPr/>
        <a:lstStyle/>
        <a:p>
          <a:pPr algn="ctr"/>
          <a:r>
            <a:rPr lang="es-MX" b="1" u="sng"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Respeto</a:t>
          </a:r>
          <a:r>
            <a:rPr lang="es-MX" b="1" dirty="0" smtClean="0">
              <a:effectLst/>
              <a:latin typeface="Arial" panose="020B0604020202020204" pitchFamily="34" charset="0"/>
              <a:ea typeface="Calibri" panose="020F0502020204030204" pitchFamily="34" charset="0"/>
            </a:rPr>
            <a:t>:</a:t>
          </a:r>
          <a:r>
            <a:rPr lang="es-MX" dirty="0" smtClean="0">
              <a:effectLst/>
              <a:latin typeface="Arial" panose="020B0604020202020204" pitchFamily="34" charset="0"/>
              <a:ea typeface="Calibri" panose="020F0502020204030204" pitchFamily="34" charset="0"/>
            </a:rPr>
            <a:t> es el valor en que se siente y se cree que el servidor público puede ser él mismo y crecer. </a:t>
          </a:r>
          <a:r>
            <a:rPr lang="es-MX" dirty="0" smtClean="0"/>
            <a:t> </a:t>
          </a:r>
          <a:endParaRPr lang="es-MX" dirty="0"/>
        </a:p>
      </dgm:t>
    </dgm:pt>
    <dgm:pt modelId="{4065AA81-E75D-49BD-834C-7931DAB256F8}" type="parTrans" cxnId="{F4B058BC-58FC-4FD0-A6A7-DF7DD0B176DE}">
      <dgm:prSet/>
      <dgm:spPr/>
      <dgm:t>
        <a:bodyPr/>
        <a:lstStyle/>
        <a:p>
          <a:endParaRPr lang="es-MX"/>
        </a:p>
      </dgm:t>
    </dgm:pt>
    <dgm:pt modelId="{19FA81A5-A13A-48F6-934E-81E420B4CE54}" type="sibTrans" cxnId="{F4B058BC-58FC-4FD0-A6A7-DF7DD0B176DE}">
      <dgm:prSet/>
      <dgm:spPr/>
      <dgm:t>
        <a:bodyPr/>
        <a:lstStyle/>
        <a:p>
          <a:endParaRPr lang="es-MX"/>
        </a:p>
      </dgm:t>
    </dgm:pt>
    <dgm:pt modelId="{AEB34839-52A8-427B-BB6D-0562DC72E0FA}">
      <dgm:prSet phldrT="[Texto]"/>
      <dgm:spPr/>
      <dgm:t>
        <a:bodyPr/>
        <a:lstStyle/>
        <a:p>
          <a:pPr algn="ctr"/>
          <a:r>
            <a:rPr lang="es-MX" b="1" u="sng" dirty="0" smtClean="0">
              <a:solidFill>
                <a:srgbClr val="00B0F0"/>
              </a:solidFill>
              <a:effectLst>
                <a:outerShdw blurRad="38100" dist="38100" dir="2700000" algn="tl">
                  <a:srgbClr val="000000">
                    <a:alpha val="43137"/>
                  </a:srgbClr>
                </a:outerShdw>
              </a:effectLst>
            </a:rPr>
            <a:t>Credibilidad</a:t>
          </a:r>
          <a:r>
            <a:rPr lang="es-MX" b="1" dirty="0" smtClean="0"/>
            <a:t>: </a:t>
          </a:r>
          <a:r>
            <a:rPr lang="es-MX" dirty="0" smtClean="0"/>
            <a:t>otro valor que toda institución debiera promover, para lograr un clima interno en el cual los servidores públicos se sientan libres para hacer preguntas y dispuestos a recibir una respuesta franca. </a:t>
          </a:r>
          <a:endParaRPr lang="es-MX" dirty="0"/>
        </a:p>
      </dgm:t>
    </dgm:pt>
    <dgm:pt modelId="{5C185D44-95D2-4629-8AFD-8B98C7FB2460}" type="parTrans" cxnId="{9A3D2FF0-D8C7-4731-9765-B55390824C8A}">
      <dgm:prSet/>
      <dgm:spPr/>
      <dgm:t>
        <a:bodyPr/>
        <a:lstStyle/>
        <a:p>
          <a:endParaRPr lang="es-MX"/>
        </a:p>
      </dgm:t>
    </dgm:pt>
    <dgm:pt modelId="{70FE08D8-9DD9-49EF-B0BA-2AAEC6D562E9}" type="sibTrans" cxnId="{9A3D2FF0-D8C7-4731-9765-B55390824C8A}">
      <dgm:prSet/>
      <dgm:spPr/>
      <dgm:t>
        <a:bodyPr/>
        <a:lstStyle/>
        <a:p>
          <a:endParaRPr lang="es-MX"/>
        </a:p>
      </dgm:t>
    </dgm:pt>
    <dgm:pt modelId="{1065F07B-EF9D-4224-89B3-62E096025F86}" type="pres">
      <dgm:prSet presAssocID="{4D747299-BB75-449D-8173-927AF7867E25}" presName="compositeShape" presStyleCnt="0">
        <dgm:presLayoutVars>
          <dgm:chMax val="2"/>
          <dgm:dir/>
          <dgm:resizeHandles val="exact"/>
        </dgm:presLayoutVars>
      </dgm:prSet>
      <dgm:spPr/>
      <dgm:t>
        <a:bodyPr/>
        <a:lstStyle/>
        <a:p>
          <a:endParaRPr lang="es-MX"/>
        </a:p>
      </dgm:t>
    </dgm:pt>
    <dgm:pt modelId="{634C5662-DBAA-4078-B4E8-AD067BE6EECA}" type="pres">
      <dgm:prSet presAssocID="{C61FFA08-C15F-421C-9F78-69F19CA05342}" presName="upArrow" presStyleLbl="node1" presStyleIdx="0" presStyleCnt="2" custScaleX="77099" custScaleY="88181"/>
      <dgm:spPr/>
    </dgm:pt>
    <dgm:pt modelId="{A8D8F885-4999-4954-801D-590B7D9B34A6}" type="pres">
      <dgm:prSet presAssocID="{C61FFA08-C15F-421C-9F78-69F19CA05342}" presName="upArrowText" presStyleLbl="revTx" presStyleIdx="0" presStyleCnt="2" custScaleX="106798" custScaleY="61827" custLinFactNeighborX="13505" custLinFactNeighborY="-6791">
        <dgm:presLayoutVars>
          <dgm:chMax val="0"/>
          <dgm:bulletEnabled val="1"/>
        </dgm:presLayoutVars>
      </dgm:prSet>
      <dgm:spPr/>
      <dgm:t>
        <a:bodyPr/>
        <a:lstStyle/>
        <a:p>
          <a:endParaRPr lang="es-MX"/>
        </a:p>
      </dgm:t>
    </dgm:pt>
    <dgm:pt modelId="{8C39D634-FB93-488B-83F6-DB0D643723F7}" type="pres">
      <dgm:prSet presAssocID="{AEB34839-52A8-427B-BB6D-0562DC72E0FA}" presName="downArrow" presStyleLbl="node1" presStyleIdx="1" presStyleCnt="2" custScaleX="67058" custScaleY="84895"/>
      <dgm:spPr>
        <a:prstGeom prst="upArrow">
          <a:avLst/>
        </a:prstGeom>
      </dgm:spPr>
      <dgm:t>
        <a:bodyPr/>
        <a:lstStyle/>
        <a:p>
          <a:endParaRPr lang="es-MX"/>
        </a:p>
      </dgm:t>
    </dgm:pt>
    <dgm:pt modelId="{E345FA50-1F21-4166-A0B8-4738F55A0432}" type="pres">
      <dgm:prSet presAssocID="{AEB34839-52A8-427B-BB6D-0562DC72E0FA}" presName="downArrowText" presStyleLbl="revTx" presStyleIdx="1" presStyleCnt="2" custLinFactNeighborX="-3071" custLinFactNeighborY="-8856">
        <dgm:presLayoutVars>
          <dgm:chMax val="0"/>
          <dgm:bulletEnabled val="1"/>
        </dgm:presLayoutVars>
      </dgm:prSet>
      <dgm:spPr/>
      <dgm:t>
        <a:bodyPr/>
        <a:lstStyle/>
        <a:p>
          <a:endParaRPr lang="es-MX"/>
        </a:p>
      </dgm:t>
    </dgm:pt>
  </dgm:ptLst>
  <dgm:cxnLst>
    <dgm:cxn modelId="{F4B058BC-58FC-4FD0-A6A7-DF7DD0B176DE}" srcId="{4D747299-BB75-449D-8173-927AF7867E25}" destId="{C61FFA08-C15F-421C-9F78-69F19CA05342}" srcOrd="0" destOrd="0" parTransId="{4065AA81-E75D-49BD-834C-7931DAB256F8}" sibTransId="{19FA81A5-A13A-48F6-934E-81E420B4CE54}"/>
    <dgm:cxn modelId="{407C117F-FBEE-416E-B7CA-86028C1CEFCD}" type="presOf" srcId="{C61FFA08-C15F-421C-9F78-69F19CA05342}" destId="{A8D8F885-4999-4954-801D-590B7D9B34A6}" srcOrd="0" destOrd="0" presId="urn:microsoft.com/office/officeart/2005/8/layout/arrow4"/>
    <dgm:cxn modelId="{AECF56CD-69F0-430A-A8F6-1DAA0F1A7399}" type="presOf" srcId="{AEB34839-52A8-427B-BB6D-0562DC72E0FA}" destId="{E345FA50-1F21-4166-A0B8-4738F55A0432}" srcOrd="0" destOrd="0" presId="urn:microsoft.com/office/officeart/2005/8/layout/arrow4"/>
    <dgm:cxn modelId="{9A3D2FF0-D8C7-4731-9765-B55390824C8A}" srcId="{4D747299-BB75-449D-8173-927AF7867E25}" destId="{AEB34839-52A8-427B-BB6D-0562DC72E0FA}" srcOrd="1" destOrd="0" parTransId="{5C185D44-95D2-4629-8AFD-8B98C7FB2460}" sibTransId="{70FE08D8-9DD9-49EF-B0BA-2AAEC6D562E9}"/>
    <dgm:cxn modelId="{65A3EF40-BE79-4ED3-8E08-224D8F6AD26C}" type="presOf" srcId="{4D747299-BB75-449D-8173-927AF7867E25}" destId="{1065F07B-EF9D-4224-89B3-62E096025F86}" srcOrd="0" destOrd="0" presId="urn:microsoft.com/office/officeart/2005/8/layout/arrow4"/>
    <dgm:cxn modelId="{11AF1F45-9097-4879-BC40-3DF7C7215B60}" type="presParOf" srcId="{1065F07B-EF9D-4224-89B3-62E096025F86}" destId="{634C5662-DBAA-4078-B4E8-AD067BE6EECA}" srcOrd="0" destOrd="0" presId="urn:microsoft.com/office/officeart/2005/8/layout/arrow4"/>
    <dgm:cxn modelId="{32894BFA-A48D-43F9-B777-A0D3E460BA79}" type="presParOf" srcId="{1065F07B-EF9D-4224-89B3-62E096025F86}" destId="{A8D8F885-4999-4954-801D-590B7D9B34A6}" srcOrd="1" destOrd="0" presId="urn:microsoft.com/office/officeart/2005/8/layout/arrow4"/>
    <dgm:cxn modelId="{2B5C567C-CC9B-4308-BC6D-5D4AB0D8518F}" type="presParOf" srcId="{1065F07B-EF9D-4224-89B3-62E096025F86}" destId="{8C39D634-FB93-488B-83F6-DB0D643723F7}" srcOrd="2" destOrd="0" presId="urn:microsoft.com/office/officeart/2005/8/layout/arrow4"/>
    <dgm:cxn modelId="{3159B313-4573-458B-8CBF-16F4FD6F7F34}" type="presParOf" srcId="{1065F07B-EF9D-4224-89B3-62E096025F86}" destId="{E345FA50-1F21-4166-A0B8-4738F55A0432}"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4C5662-DBAA-4078-B4E8-AD067BE6EECA}">
      <dsp:nvSpPr>
        <dsp:cNvPr id="0" name=""/>
        <dsp:cNvSpPr/>
      </dsp:nvSpPr>
      <dsp:spPr>
        <a:xfrm>
          <a:off x="166608" y="68333"/>
          <a:ext cx="2180170" cy="2039343"/>
        </a:xfrm>
        <a:prstGeom prst="upArrow">
          <a:avLst/>
        </a:prstGeom>
        <a:gradFill rotWithShape="0">
          <a:gsLst>
            <a:gs pos="0">
              <a:schemeClr val="accent4">
                <a:hueOff val="0"/>
                <a:satOff val="0"/>
                <a:lumOff val="0"/>
                <a:alphaOff val="0"/>
                <a:shade val="63000"/>
              </a:schemeClr>
            </a:gs>
            <a:gs pos="30000">
              <a:schemeClr val="accent4">
                <a:hueOff val="0"/>
                <a:satOff val="0"/>
                <a:lumOff val="0"/>
                <a:alphaOff val="0"/>
                <a:shade val="90000"/>
                <a:satMod val="110000"/>
              </a:schemeClr>
            </a:gs>
            <a:gs pos="45000">
              <a:schemeClr val="accent4">
                <a:hueOff val="0"/>
                <a:satOff val="0"/>
                <a:lumOff val="0"/>
                <a:alphaOff val="0"/>
                <a:shade val="100000"/>
                <a:satMod val="118000"/>
              </a:schemeClr>
            </a:gs>
            <a:gs pos="55000">
              <a:schemeClr val="accent4">
                <a:hueOff val="0"/>
                <a:satOff val="0"/>
                <a:lumOff val="0"/>
                <a:alphaOff val="0"/>
                <a:shade val="100000"/>
                <a:satMod val="118000"/>
              </a:schemeClr>
            </a:gs>
            <a:gs pos="73000">
              <a:schemeClr val="accent4">
                <a:hueOff val="0"/>
                <a:satOff val="0"/>
                <a:lumOff val="0"/>
                <a:alphaOff val="0"/>
                <a:shade val="90000"/>
                <a:satMod val="110000"/>
              </a:schemeClr>
            </a:gs>
            <a:gs pos="100000">
              <a:schemeClr val="accent4">
                <a:hueOff val="0"/>
                <a:satOff val="0"/>
                <a:lumOff val="0"/>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sp>
    <dsp:sp modelId="{A8D8F885-4999-4954-801D-590B7D9B34A6}">
      <dsp:nvSpPr>
        <dsp:cNvPr id="0" name=""/>
        <dsp:cNvSpPr/>
      </dsp:nvSpPr>
      <dsp:spPr>
        <a:xfrm>
          <a:off x="3240351" y="216021"/>
          <a:ext cx="5124822" cy="1429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ctr" defTabSz="1022350">
            <a:lnSpc>
              <a:spcPct val="90000"/>
            </a:lnSpc>
            <a:spcBef>
              <a:spcPct val="0"/>
            </a:spcBef>
            <a:spcAft>
              <a:spcPct val="35000"/>
            </a:spcAft>
          </a:pPr>
          <a:r>
            <a:rPr lang="es-MX" sz="2300" b="1" u="sng" kern="1200"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Respeto</a:t>
          </a:r>
          <a:r>
            <a:rPr lang="es-MX" sz="2300" b="1" kern="1200" dirty="0" smtClean="0">
              <a:effectLst/>
              <a:latin typeface="Arial" panose="020B0604020202020204" pitchFamily="34" charset="0"/>
              <a:ea typeface="Calibri" panose="020F0502020204030204" pitchFamily="34" charset="0"/>
            </a:rPr>
            <a:t>:</a:t>
          </a:r>
          <a:r>
            <a:rPr lang="es-MX" sz="2300" kern="1200" dirty="0" smtClean="0">
              <a:effectLst/>
              <a:latin typeface="Arial" panose="020B0604020202020204" pitchFamily="34" charset="0"/>
              <a:ea typeface="Calibri" panose="020F0502020204030204" pitchFamily="34" charset="0"/>
            </a:rPr>
            <a:t> es el valor en que se siente y se cree que el servidor público puede ser él mismo y crecer. </a:t>
          </a:r>
          <a:r>
            <a:rPr lang="es-MX" sz="2300" kern="1200" dirty="0" smtClean="0"/>
            <a:t> </a:t>
          </a:r>
          <a:endParaRPr lang="es-MX" sz="2300" kern="1200" dirty="0"/>
        </a:p>
      </dsp:txBody>
      <dsp:txXfrm>
        <a:off x="3240351" y="216021"/>
        <a:ext cx="5124822" cy="1429860"/>
      </dsp:txXfrm>
    </dsp:sp>
    <dsp:sp modelId="{8C39D634-FB93-488B-83F6-DB0D643723F7}">
      <dsp:nvSpPr>
        <dsp:cNvPr id="0" name=""/>
        <dsp:cNvSpPr/>
      </dsp:nvSpPr>
      <dsp:spPr>
        <a:xfrm>
          <a:off x="1156902" y="2611733"/>
          <a:ext cx="1896235" cy="1963349"/>
        </a:xfrm>
        <a:prstGeom prst="upArrow">
          <a:avLst/>
        </a:prstGeom>
        <a:gradFill rotWithShape="0">
          <a:gsLst>
            <a:gs pos="0">
              <a:schemeClr val="accent4">
                <a:hueOff val="-4464770"/>
                <a:satOff val="26899"/>
                <a:lumOff val="2156"/>
                <a:alphaOff val="0"/>
                <a:shade val="63000"/>
              </a:schemeClr>
            </a:gs>
            <a:gs pos="30000">
              <a:schemeClr val="accent4">
                <a:hueOff val="-4464770"/>
                <a:satOff val="26899"/>
                <a:lumOff val="2156"/>
                <a:alphaOff val="0"/>
                <a:shade val="90000"/>
                <a:satMod val="110000"/>
              </a:schemeClr>
            </a:gs>
            <a:gs pos="45000">
              <a:schemeClr val="accent4">
                <a:hueOff val="-4464770"/>
                <a:satOff val="26899"/>
                <a:lumOff val="2156"/>
                <a:alphaOff val="0"/>
                <a:shade val="100000"/>
                <a:satMod val="118000"/>
              </a:schemeClr>
            </a:gs>
            <a:gs pos="55000">
              <a:schemeClr val="accent4">
                <a:hueOff val="-4464770"/>
                <a:satOff val="26899"/>
                <a:lumOff val="2156"/>
                <a:alphaOff val="0"/>
                <a:shade val="100000"/>
                <a:satMod val="118000"/>
              </a:schemeClr>
            </a:gs>
            <a:gs pos="73000">
              <a:schemeClr val="accent4">
                <a:hueOff val="-4464770"/>
                <a:satOff val="26899"/>
                <a:lumOff val="2156"/>
                <a:alphaOff val="0"/>
                <a:shade val="90000"/>
                <a:satMod val="110000"/>
              </a:schemeClr>
            </a:gs>
            <a:gs pos="100000">
              <a:schemeClr val="accent4">
                <a:hueOff val="-4464770"/>
                <a:satOff val="26899"/>
                <a:lumOff val="2156"/>
                <a:alphaOff val="0"/>
                <a:shade val="63000"/>
              </a:schemeClr>
            </a:gs>
          </a:gsLst>
          <a:lin ang="950000" scaled="1"/>
        </a:gradFill>
        <a:ln>
          <a:noFill/>
        </a:ln>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accent4">
              <a:hueOff val="-4464770"/>
              <a:satOff val="26899"/>
              <a:lumOff val="2156"/>
              <a:alphaOff val="0"/>
            </a:schemeClr>
          </a:contourClr>
        </a:sp3d>
      </dsp:spPr>
      <dsp:style>
        <a:lnRef idx="0">
          <a:scrgbClr r="0" g="0" b="0"/>
        </a:lnRef>
        <a:fillRef idx="3">
          <a:scrgbClr r="0" g="0" b="0"/>
        </a:fillRef>
        <a:effectRef idx="3">
          <a:scrgbClr r="0" g="0" b="0"/>
        </a:effectRef>
        <a:fontRef idx="minor">
          <a:schemeClr val="lt1"/>
        </a:fontRef>
      </dsp:style>
    </dsp:sp>
    <dsp:sp modelId="{E345FA50-1F21-4166-A0B8-4738F55A0432}">
      <dsp:nvSpPr>
        <dsp:cNvPr id="0" name=""/>
        <dsp:cNvSpPr/>
      </dsp:nvSpPr>
      <dsp:spPr>
        <a:xfrm>
          <a:off x="3456364" y="2232257"/>
          <a:ext cx="4798613" cy="2312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0" rIns="163576" bIns="163576" numCol="1" spcCol="1270" anchor="ctr" anchorCtr="0">
          <a:noAutofit/>
        </a:bodyPr>
        <a:lstStyle/>
        <a:p>
          <a:pPr lvl="0" algn="ctr" defTabSz="1022350">
            <a:lnSpc>
              <a:spcPct val="90000"/>
            </a:lnSpc>
            <a:spcBef>
              <a:spcPct val="0"/>
            </a:spcBef>
            <a:spcAft>
              <a:spcPct val="35000"/>
            </a:spcAft>
          </a:pPr>
          <a:r>
            <a:rPr lang="es-MX" sz="2300" b="1" u="sng" kern="1200" dirty="0" smtClean="0">
              <a:solidFill>
                <a:srgbClr val="00B0F0"/>
              </a:solidFill>
              <a:effectLst>
                <a:outerShdw blurRad="38100" dist="38100" dir="2700000" algn="tl">
                  <a:srgbClr val="000000">
                    <a:alpha val="43137"/>
                  </a:srgbClr>
                </a:outerShdw>
              </a:effectLst>
            </a:rPr>
            <a:t>Credibilidad</a:t>
          </a:r>
          <a:r>
            <a:rPr lang="es-MX" sz="2300" b="1" kern="1200" dirty="0" smtClean="0"/>
            <a:t>: </a:t>
          </a:r>
          <a:r>
            <a:rPr lang="es-MX" sz="2300" kern="1200" dirty="0" smtClean="0"/>
            <a:t>otro valor que toda institución debiera promover, para lograr un clima interno en el cual los servidores públicos se sientan libres para hacer preguntas y dispuestos a recibir una respuesta franca. </a:t>
          </a:r>
          <a:endParaRPr lang="es-MX" sz="2300" kern="1200" dirty="0"/>
        </a:p>
      </dsp:txBody>
      <dsp:txXfrm>
        <a:off x="3456364" y="2232257"/>
        <a:ext cx="4798613" cy="2312679"/>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D26A-FF5C-4560-BC62-968BC7CDAB72}" type="datetimeFigureOut">
              <a:rPr lang="es-MX" smtClean="0"/>
              <a:pPr/>
              <a:t>09/12/2015</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1EA4D-B096-4101-A9C6-DCA23A2DC548}" type="slidenum">
              <a:rPr lang="es-MX" smtClean="0"/>
              <a:pPr/>
              <a:t>‹Nº›</a:t>
            </a:fld>
            <a:endParaRPr lang="es-MX"/>
          </a:p>
        </p:txBody>
      </p:sp>
    </p:spTree>
    <p:extLst>
      <p:ext uri="{BB962C8B-B14F-4D97-AF65-F5344CB8AC3E}">
        <p14:creationId xmlns:p14="http://schemas.microsoft.com/office/powerpoint/2010/main" val="421550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400800" y="6355080"/>
            <a:ext cx="2286000" cy="365760"/>
          </a:xfrm>
        </p:spPr>
        <p:txBody>
          <a:bodyPr/>
          <a:lstStyle>
            <a:lvl1pPr>
              <a:defRPr sz="1400"/>
            </a:lvl1pPr>
          </a:lstStyle>
          <a:p>
            <a:pPr>
              <a:defRPr/>
            </a:pPr>
            <a:fld id="{57716E3E-F066-40EA-8477-42EF7C8DADB3}" type="datetime1">
              <a:rPr lang="es-MX" smtClean="0"/>
              <a:pPr>
                <a:defRPr/>
              </a:pPr>
              <a:t>09/12/2015</a:t>
            </a:fld>
            <a:endParaRPr lang="es-MX"/>
          </a:p>
        </p:txBody>
      </p:sp>
      <p:sp>
        <p:nvSpPr>
          <p:cNvPr id="17" name="16 Marcador de pie de página"/>
          <p:cNvSpPr>
            <a:spLocks noGrp="1"/>
          </p:cNvSpPr>
          <p:nvPr>
            <p:ph type="ftr" sz="quarter" idx="11"/>
          </p:nvPr>
        </p:nvSpPr>
        <p:spPr>
          <a:xfrm>
            <a:off x="2898648" y="6355080"/>
            <a:ext cx="3474720" cy="365760"/>
          </a:xfrm>
        </p:spPr>
        <p:txBody>
          <a:bodyPr/>
          <a:lstStyle/>
          <a:p>
            <a:pPr>
              <a:defRPr/>
            </a:pPr>
            <a:r>
              <a:rPr lang="es-MX" smtClean="0"/>
              <a:t>PLANEACIÓN PROSPECTIVA. CURSO: PLANEACIÓN Y ORGANIZACIÓN.</a:t>
            </a:r>
            <a:endParaRPr lang="es-MX"/>
          </a:p>
        </p:txBody>
      </p:sp>
      <p:sp>
        <p:nvSpPr>
          <p:cNvPr id="29" name="28 Marcador de número de diapositiva"/>
          <p:cNvSpPr>
            <a:spLocks noGrp="1"/>
          </p:cNvSpPr>
          <p:nvPr>
            <p:ph type="sldNum" sz="quarter" idx="12"/>
          </p:nvPr>
        </p:nvSpPr>
        <p:spPr>
          <a:xfrm>
            <a:off x="1216152" y="6355080"/>
            <a:ext cx="1219200" cy="365760"/>
          </a:xfrm>
          <a:prstGeom prst="rect">
            <a:avLst/>
          </a:prstGeom>
        </p:spPr>
        <p:txBody>
          <a:bodyPr/>
          <a:lstStyle/>
          <a:p>
            <a:pPr>
              <a:defRPr/>
            </a:pPr>
            <a:fld id="{88E5C740-2846-4880-8AFC-F8A69B35528C}" type="slidenum">
              <a:rPr lang="es-MX" smtClean="0"/>
              <a:pPr>
                <a:defRPr/>
              </a:pPr>
              <a:t>‹Nº›</a:t>
            </a:fld>
            <a:endParaRPr lang="es-MX"/>
          </a:p>
        </p:txBody>
      </p:sp>
      <p:sp>
        <p:nvSpPr>
          <p:cNvPr id="21" name="20 Rectángulo"/>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Rectángulo"/>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8CC1872D-C9C7-47EC-8C7A-36561E34BDF3}" type="datetime1">
              <a:rPr lang="es-MX" smtClean="0"/>
              <a:pPr>
                <a:defRPr/>
              </a:pPr>
              <a:t>09/12/2015</a:t>
            </a:fld>
            <a:endParaRPr lang="es-MX"/>
          </a:p>
        </p:txBody>
      </p:sp>
      <p:sp>
        <p:nvSpPr>
          <p:cNvPr id="5" name="4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6" name="5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CF662A9E-8874-4570-87D2-7BB81F170BD8}" type="slidenum">
              <a:rPr lang="es-MX" smtClean="0"/>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FD5365D5-DF67-4B3C-9FDB-E354E1310B53}" type="datetime1">
              <a:rPr lang="es-MX" smtClean="0"/>
              <a:pPr>
                <a:defRPr/>
              </a:pPr>
              <a:t>09/12/2015</a:t>
            </a:fld>
            <a:endParaRPr lang="es-MX"/>
          </a:p>
        </p:txBody>
      </p:sp>
      <p:sp>
        <p:nvSpPr>
          <p:cNvPr id="5" name="4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6" name="5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245A5F41-56D9-43E7-9C50-695C86B558D0}" type="slidenum">
              <a:rPr lang="es-MX" smtClean="0"/>
              <a:pPr>
                <a:defRPr/>
              </a:pPr>
              <a:t>‹Nº›</a:t>
            </a:fld>
            <a:endParaRPr lang="es-MX"/>
          </a:p>
        </p:txBody>
      </p:sp>
      <p:sp>
        <p:nvSpPr>
          <p:cNvPr id="7"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Conector recto"/>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pPr>
              <a:defRPr/>
            </a:pPr>
            <a:fld id="{92ED1F1E-AF8F-4852-8634-E24A912BD393}" type="datetime1">
              <a:rPr lang="es-MX" smtClean="0"/>
              <a:pPr>
                <a:defRPr/>
              </a:pPr>
              <a:t>09/12/2015</a:t>
            </a:fld>
            <a:endParaRPr lang="es-MX"/>
          </a:p>
        </p:txBody>
      </p:sp>
      <p:sp>
        <p:nvSpPr>
          <p:cNvPr id="5" name="4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6" name="5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9DA0F9E9-F331-49C9-9C08-FB87BA0E05EF}" type="slidenum">
              <a:rPr lang="es-MX" smtClean="0"/>
              <a:pPr>
                <a:defRPr/>
              </a:pPr>
              <a:t>‹Nº›</a:t>
            </a:fld>
            <a:endParaRPr lang="es-MX"/>
          </a:p>
        </p:txBody>
      </p:sp>
      <p:sp>
        <p:nvSpPr>
          <p:cNvPr id="8" name="7 Marcador de contenido"/>
          <p:cNvSpPr>
            <a:spLocks noGrp="1"/>
          </p:cNvSpPr>
          <p:nvPr>
            <p:ph sz="quarter" idx="1"/>
          </p:nvPr>
        </p:nvSpPr>
        <p:spPr>
          <a:xfrm>
            <a:off x="457200" y="1219200"/>
            <a:ext cx="8229600"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a:xfrm>
            <a:off x="6400800" y="6355080"/>
            <a:ext cx="2286000" cy="365760"/>
          </a:xfrm>
        </p:spPr>
        <p:txBody>
          <a:bodyPr/>
          <a:lstStyle/>
          <a:p>
            <a:pPr>
              <a:defRPr/>
            </a:pPr>
            <a:fld id="{C3D17173-2F2C-4A84-A564-A520B06F0EAB}" type="datetime1">
              <a:rPr lang="es-MX" smtClean="0"/>
              <a:pPr>
                <a:defRPr/>
              </a:pPr>
              <a:t>09/12/2015</a:t>
            </a:fld>
            <a:endParaRPr lang="es-MX"/>
          </a:p>
        </p:txBody>
      </p:sp>
      <p:sp>
        <p:nvSpPr>
          <p:cNvPr id="5" name="4 Marcador de pie de página"/>
          <p:cNvSpPr>
            <a:spLocks noGrp="1"/>
          </p:cNvSpPr>
          <p:nvPr>
            <p:ph type="ftr" sz="quarter" idx="11"/>
          </p:nvPr>
        </p:nvSpPr>
        <p:spPr>
          <a:xfrm>
            <a:off x="2898648" y="6355080"/>
            <a:ext cx="3474720" cy="365760"/>
          </a:xfrm>
        </p:spPr>
        <p:txBody>
          <a:bodyPr/>
          <a:lstStyle/>
          <a:p>
            <a:pPr>
              <a:defRPr/>
            </a:pPr>
            <a:r>
              <a:rPr lang="es-MX" smtClean="0"/>
              <a:t>PLANEACIÓN PROSPECTIVA. CURSO: PLANEACIÓN Y ORGANIZACIÓN.</a:t>
            </a:r>
            <a:endParaRPr lang="es-MX"/>
          </a:p>
        </p:txBody>
      </p:sp>
      <p:sp>
        <p:nvSpPr>
          <p:cNvPr id="6" name="5 Marcador de número de diapositiva"/>
          <p:cNvSpPr>
            <a:spLocks noGrp="1"/>
          </p:cNvSpPr>
          <p:nvPr>
            <p:ph type="sldNum" sz="quarter" idx="12"/>
          </p:nvPr>
        </p:nvSpPr>
        <p:spPr>
          <a:xfrm>
            <a:off x="1069848" y="6355080"/>
            <a:ext cx="1520952" cy="365760"/>
          </a:xfrm>
          <a:prstGeom prst="rect">
            <a:avLst/>
          </a:prstGeom>
        </p:spPr>
        <p:txBody>
          <a:bodyPr/>
          <a:lstStyle/>
          <a:p>
            <a:pPr>
              <a:defRPr/>
            </a:pPr>
            <a:fld id="{5DE9E1AC-70DF-4C2D-8810-74DA95646C03}" type="slidenum">
              <a:rPr lang="es-MX" smtClean="0"/>
              <a:pPr>
                <a:defRPr/>
              </a:pPr>
              <a:t>‹Nº›</a:t>
            </a:fld>
            <a:endParaRPr lang="es-MX"/>
          </a:p>
        </p:txBody>
      </p:sp>
      <p:sp>
        <p:nvSpPr>
          <p:cNvPr id="7" name="6 Rectángulo"/>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pPr>
              <a:defRPr/>
            </a:pPr>
            <a:fld id="{7ADD98C2-90CE-4F8B-9B93-A2BE2C93275B}" type="datetime1">
              <a:rPr lang="es-MX" smtClean="0"/>
              <a:pPr>
                <a:defRPr/>
              </a:pPr>
              <a:t>09/12/2015</a:t>
            </a:fld>
            <a:endParaRPr lang="es-MX"/>
          </a:p>
        </p:txBody>
      </p:sp>
      <p:sp>
        <p:nvSpPr>
          <p:cNvPr id="6" name="5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7" name="6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65BFAE1E-03B0-4913-B117-28D5F2F10345}" type="slidenum">
              <a:rPr lang="es-MX" smtClean="0"/>
              <a:pPr>
                <a:defRPr/>
              </a:pPr>
              <a:t>‹Nº›</a:t>
            </a:fld>
            <a:endParaRPr lang="es-MX"/>
          </a:p>
        </p:txBody>
      </p:sp>
      <p:sp>
        <p:nvSpPr>
          <p:cNvPr id="9" name="8 Marcador de contenido"/>
          <p:cNvSpPr>
            <a:spLocks noGrp="1"/>
          </p:cNvSpPr>
          <p:nvPr>
            <p:ph sz="quarter" idx="1"/>
          </p:nvPr>
        </p:nvSpPr>
        <p:spPr>
          <a:xfrm>
            <a:off x="457200" y="1219200"/>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632198" y="1216152"/>
            <a:ext cx="4041648" cy="493776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pPr>
              <a:defRPr/>
            </a:pPr>
            <a:fld id="{DDC28446-2A8B-4514-8453-FB2FF6EAB928}" type="datetime1">
              <a:rPr lang="es-MX" smtClean="0"/>
              <a:pPr>
                <a:defRPr/>
              </a:pPr>
              <a:t>09/12/2015</a:t>
            </a:fld>
            <a:endParaRPr lang="es-MX"/>
          </a:p>
        </p:txBody>
      </p:sp>
      <p:sp>
        <p:nvSpPr>
          <p:cNvPr id="8" name="7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9" name="8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BD9F66D0-E8D4-443A-A9F7-7147DF9341D9}" type="slidenum">
              <a:rPr lang="es-MX" smtClean="0"/>
              <a:pPr>
                <a:defRPr/>
              </a:pPr>
              <a:t>‹Nº›</a:t>
            </a:fld>
            <a:endParaRPr lang="es-MX"/>
          </a:p>
        </p:txBody>
      </p:sp>
      <p:sp>
        <p:nvSpPr>
          <p:cNvPr id="11" name="10 Marcador de contenido"/>
          <p:cNvSpPr>
            <a:spLocks noGrp="1"/>
          </p:cNvSpPr>
          <p:nvPr>
            <p:ph sz="quarter" idx="2"/>
          </p:nvPr>
        </p:nvSpPr>
        <p:spPr>
          <a:xfrm>
            <a:off x="457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648200" y="2133600"/>
            <a:ext cx="4038600" cy="4038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fld id="{4FB3A68C-2355-4557-8F5E-5E392E0D4EB0}" type="datetime1">
              <a:rPr lang="es-MX" smtClean="0"/>
              <a:pPr>
                <a:defRPr/>
              </a:pPr>
              <a:t>09/12/2015</a:t>
            </a:fld>
            <a:endParaRPr lang="es-MX"/>
          </a:p>
        </p:txBody>
      </p:sp>
      <p:sp>
        <p:nvSpPr>
          <p:cNvPr id="4" name="3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5" name="4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19A4929F-36B6-40E9-85F7-411470E7228D}" type="slidenum">
              <a:rPr lang="es-MX" smtClean="0"/>
              <a:pPr>
                <a:defRPr/>
              </a:pPr>
              <a:t>‹Nº›</a:t>
            </a:fld>
            <a:endParaRPr lang="es-MX"/>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7CD2D83C-246A-4684-9CD7-AF2898B3CB73}" type="datetime1">
              <a:rPr lang="es-MX" smtClean="0"/>
              <a:pPr>
                <a:defRPr/>
              </a:pPr>
              <a:t>09/12/2015</a:t>
            </a:fld>
            <a:endParaRPr lang="es-MX"/>
          </a:p>
        </p:txBody>
      </p:sp>
      <p:sp>
        <p:nvSpPr>
          <p:cNvPr id="3" name="2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4" name="3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967B928B-0B3A-47A7-8A23-10623C931F16}" type="slidenum">
              <a:rPr lang="es-MX" smtClean="0"/>
              <a:pPr>
                <a:defRPr/>
              </a:pPr>
              <a:t>‹Nº›</a:t>
            </a:fld>
            <a:endParaRPr lang="es-MX"/>
          </a:p>
        </p:txBody>
      </p:sp>
      <p:sp>
        <p:nvSpPr>
          <p:cNvPr id="5"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11D296C4-2C5C-452B-B453-36CB85D53F02}" type="datetime1">
              <a:rPr lang="es-MX" smtClean="0"/>
              <a:pPr>
                <a:defRPr/>
              </a:pPr>
              <a:t>09/12/2015</a:t>
            </a:fld>
            <a:endParaRPr lang="es-MX"/>
          </a:p>
        </p:txBody>
      </p:sp>
      <p:sp>
        <p:nvSpPr>
          <p:cNvPr id="6" name="5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7" name="6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F6FE0180-16DC-4900-90D0-F072494A0980}" type="slidenum">
              <a:rPr lang="es-MX" smtClean="0"/>
              <a:pPr>
                <a:defRPr/>
              </a:pPr>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Conector recto"/>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contenido"/>
          <p:cNvSpPr>
            <a:spLocks noGrp="1"/>
          </p:cNvSpPr>
          <p:nvPr>
            <p:ph sz="quarter" idx="1"/>
          </p:nvPr>
        </p:nvSpPr>
        <p:spPr>
          <a:xfrm>
            <a:off x="304800" y="304800"/>
            <a:ext cx="57150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8D30591A-C9B2-4231-AF26-C545898FDE72}" type="datetime1">
              <a:rPr lang="es-MX" smtClean="0"/>
              <a:pPr>
                <a:defRPr/>
              </a:pPr>
              <a:t>09/12/2015</a:t>
            </a:fld>
            <a:endParaRPr lang="es-MX"/>
          </a:p>
        </p:txBody>
      </p:sp>
      <p:sp>
        <p:nvSpPr>
          <p:cNvPr id="6" name="5 Marcador de pie de página"/>
          <p:cNvSpPr>
            <a:spLocks noGrp="1"/>
          </p:cNvSpPr>
          <p:nvPr>
            <p:ph type="ftr" sz="quarter" idx="11"/>
          </p:nvPr>
        </p:nvSpPr>
        <p:spPr/>
        <p:txBody>
          <a:bodyPr/>
          <a:lstStyle/>
          <a:p>
            <a:pPr>
              <a:defRPr/>
            </a:pPr>
            <a:r>
              <a:rPr lang="es-MX" smtClean="0"/>
              <a:t>PLANEACIÓN PROSPECTIVA. CURSO: PLANEACIÓN Y ORGANIZACIÓN.</a:t>
            </a:r>
            <a:endParaRPr lang="es-MX"/>
          </a:p>
        </p:txBody>
      </p:sp>
      <p:sp>
        <p:nvSpPr>
          <p:cNvPr id="7" name="6 Marcador de número de diapositiva"/>
          <p:cNvSpPr>
            <a:spLocks noGrp="1"/>
          </p:cNvSpPr>
          <p:nvPr>
            <p:ph type="sldNum" sz="quarter" idx="12"/>
          </p:nvPr>
        </p:nvSpPr>
        <p:spPr>
          <a:xfrm>
            <a:off x="612648" y="6356350"/>
            <a:ext cx="1981200" cy="365760"/>
          </a:xfrm>
          <a:prstGeom prst="rect">
            <a:avLst/>
          </a:prstGeom>
        </p:spPr>
        <p:txBody>
          <a:bodyPr/>
          <a:lstStyle/>
          <a:p>
            <a:pPr>
              <a:defRPr/>
            </a:pPr>
            <a:fld id="{4E3406E1-C611-46E5-B5B3-485FD18D70B7}" type="slidenum">
              <a:rPr lang="es-MX" smtClean="0"/>
              <a:pPr>
                <a:defRPr/>
              </a:pPr>
              <a:t>‹Nº›</a:t>
            </a:fld>
            <a:endParaRPr lang="es-MX"/>
          </a:p>
        </p:txBody>
      </p:sp>
      <p:sp>
        <p:nvSpPr>
          <p:cNvPr id="8"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152400"/>
            <a:ext cx="8229600" cy="990600"/>
          </a:xfrm>
          <a:prstGeom prst="rect">
            <a:avLst/>
          </a:prstGeom>
        </p:spPr>
        <p:txBody>
          <a:bodyPr vert="horz"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14" name="13 Marcador de fecha"/>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7266BF32-4A53-4D8B-8D64-CCF0BCEF45FF}" type="datetime1">
              <a:rPr lang="es-MX" smtClean="0"/>
              <a:pPr>
                <a:defRPr/>
              </a:pPr>
              <a:t>09/12/2015</a:t>
            </a:fld>
            <a:endParaRPr lang="es-MX"/>
          </a:p>
        </p:txBody>
      </p:sp>
      <p:sp>
        <p:nvSpPr>
          <p:cNvPr id="3" name="2 Marcador de pie de página"/>
          <p:cNvSpPr>
            <a:spLocks noGrp="1"/>
          </p:cNvSpPr>
          <p:nvPr>
            <p:ph type="ftr" sz="quarter" idx="3"/>
          </p:nvPr>
        </p:nvSpPr>
        <p:spPr>
          <a:xfrm>
            <a:off x="785786" y="6356350"/>
            <a:ext cx="5286412" cy="365760"/>
          </a:xfrm>
          <a:prstGeom prst="rect">
            <a:avLst/>
          </a:prstGeom>
        </p:spPr>
        <p:txBody>
          <a:bodyPr vert="horz"/>
          <a:lstStyle>
            <a:lvl1pPr algn="l" eaLnBrk="1" latinLnBrk="0" hangingPunct="1">
              <a:defRPr kumimoji="0" sz="1400">
                <a:solidFill>
                  <a:srgbClr val="C00000"/>
                </a:solidFill>
              </a:defRPr>
            </a:lvl1pPr>
          </a:lstStyle>
          <a:p>
            <a:pPr>
              <a:defRPr/>
            </a:pPr>
            <a:r>
              <a:rPr lang="es-MX" smtClean="0"/>
              <a:t>PLANEACIÓN PROSPECTIVA. CURSO: PLANEACIÓN Y ORGANIZACIÓN.</a:t>
            </a:r>
            <a:endParaRPr lang="es-MX" dirty="0"/>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isósceles"/>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funcionpublica.gob.mx/" TargetMode="Externa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mailto:alejandro.herrera@yahoo.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p:cNvSpPr>
            <a:spLocks noGrp="1"/>
          </p:cNvSpPr>
          <p:nvPr>
            <p:ph type="ctrTitle"/>
          </p:nvPr>
        </p:nvSpPr>
        <p:spPr>
          <a:xfrm>
            <a:off x="1219200" y="3626569"/>
            <a:ext cx="7025208" cy="1512168"/>
          </a:xfrm>
        </p:spPr>
        <p:txBody>
          <a:bodyPr>
            <a:noAutofit/>
          </a:bodyPr>
          <a:lstStyle/>
          <a:p>
            <a:pPr algn="ctr"/>
            <a:r>
              <a:rPr lang="es-MX" sz="1800" b="1" dirty="0"/>
              <a:t>LA IMPORTANCIA DE LA PLANEACIÓN PROSPECTIVA EN EL SISTEMA DE PROFESIONALIZACIÓN DEL SERVICIO PÚBLICO EN MÉXICO</a:t>
            </a:r>
            <a:r>
              <a:rPr lang="es-MX" sz="1800" b="1" dirty="0" smtClean="0"/>
              <a:t>:</a:t>
            </a:r>
            <a:r>
              <a:rPr lang="es-MX" sz="1800" b="1" dirty="0">
                <a:effectLst>
                  <a:outerShdw blurRad="38100" dist="38100" dir="2700000" algn="tl">
                    <a:srgbClr val="000000">
                      <a:alpha val="43137"/>
                    </a:srgbClr>
                  </a:outerShdw>
                </a:effectLst>
              </a:rPr>
              <a:t> </a:t>
            </a:r>
            <a:r>
              <a:rPr lang="es-MX" sz="1800" b="1" u="sng" dirty="0">
                <a:effectLst>
                  <a:outerShdw blurRad="38100" dist="38100" dir="2700000" algn="tl">
                    <a:srgbClr val="000000">
                      <a:alpha val="43137"/>
                    </a:srgbClr>
                  </a:outerShdw>
                </a:effectLst>
              </a:rPr>
              <a:t>Retos y Oportunidades </a:t>
            </a:r>
            <a:r>
              <a:rPr lang="es-MX" sz="1800" dirty="0"/>
              <a:t/>
            </a:r>
            <a:br>
              <a:rPr lang="es-MX" sz="1800" dirty="0"/>
            </a:br>
            <a:endParaRPr lang="es-MX" sz="1800" dirty="0" smtClean="0"/>
          </a:p>
        </p:txBody>
      </p:sp>
      <p:sp>
        <p:nvSpPr>
          <p:cNvPr id="3" name="2 Subtítulo"/>
          <p:cNvSpPr>
            <a:spLocks noGrp="1"/>
          </p:cNvSpPr>
          <p:nvPr>
            <p:ph type="subTitle" idx="1"/>
          </p:nvPr>
        </p:nvSpPr>
        <p:spPr>
          <a:xfrm>
            <a:off x="1072530" y="5301208"/>
            <a:ext cx="6858000" cy="533400"/>
          </a:xfrm>
        </p:spPr>
        <p:txBody>
          <a:bodyPr rtlCol="0">
            <a:normAutofit fontScale="85000" lnSpcReduction="20000"/>
          </a:bodyPr>
          <a:lstStyle/>
          <a:p>
            <a:pPr algn="ctr">
              <a:defRPr/>
            </a:pPr>
            <a:r>
              <a:rPr lang="es-MX" sz="2100" b="1" dirty="0" smtClean="0">
                <a:effectLst>
                  <a:outerShdw blurRad="38100" dist="38100" dir="2700000" algn="tl">
                    <a:srgbClr val="000000">
                      <a:alpha val="43137"/>
                    </a:srgbClr>
                  </a:outerShdw>
                </a:effectLst>
              </a:rPr>
              <a:t>Alejandro Herrera Macías</a:t>
            </a:r>
            <a:r>
              <a:rPr lang="es-MX" dirty="0"/>
              <a:t/>
            </a:r>
            <a:br>
              <a:rPr lang="es-MX" dirty="0"/>
            </a:br>
            <a:endParaRPr lang="es-MX" dirty="0" smtClean="0"/>
          </a:p>
        </p:txBody>
      </p:sp>
      <p:pic>
        <p:nvPicPr>
          <p:cNvPr id="5" name="Imagen 4" descr="http://www.funcionpublica.gob.mx/web/home/images/logo.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55576" y="279103"/>
            <a:ext cx="2736304" cy="879648"/>
          </a:xfrm>
          <a:prstGeom prst="rect">
            <a:avLst/>
          </a:prstGeom>
          <a:noFill/>
          <a:ln>
            <a:noFill/>
          </a:ln>
        </p:spPr>
      </p:pic>
      <p:pic>
        <p:nvPicPr>
          <p:cNvPr id="2" name="Imagen 1"/>
          <p:cNvPicPr>
            <a:picLocks noChangeAspect="1"/>
          </p:cNvPicPr>
          <p:nvPr/>
        </p:nvPicPr>
        <p:blipFill>
          <a:blip r:embed="rId4"/>
          <a:stretch>
            <a:fillRect/>
          </a:stretch>
        </p:blipFill>
        <p:spPr>
          <a:xfrm>
            <a:off x="948730" y="1816596"/>
            <a:ext cx="7295678" cy="1152128"/>
          </a:xfrm>
          <a:prstGeom prst="rect">
            <a:avLst/>
          </a:prstGeom>
        </p:spPr>
      </p:pic>
      <p:sp>
        <p:nvSpPr>
          <p:cNvPr id="7" name="2 Subtítulo"/>
          <p:cNvSpPr txBox="1">
            <a:spLocks/>
          </p:cNvSpPr>
          <p:nvPr/>
        </p:nvSpPr>
        <p:spPr>
          <a:xfrm>
            <a:off x="1408087" y="6093296"/>
            <a:ext cx="6858000" cy="533400"/>
          </a:xfrm>
          <a:prstGeom prst="rect">
            <a:avLst/>
          </a:prstGeom>
        </p:spPr>
        <p:txBody>
          <a:bodyPr vert="horz" rtlCol="0">
            <a:normAutofit/>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fontAlgn="auto">
              <a:spcAft>
                <a:spcPts val="0"/>
              </a:spcAft>
              <a:defRPr/>
            </a:pPr>
            <a:r>
              <a:rPr lang="es-MX" sz="1200" b="1" dirty="0" smtClean="0"/>
              <a:t>México, D.F., diciembre de 2015</a:t>
            </a:r>
            <a:r>
              <a:rPr lang="es-MX" sz="1200" dirty="0" smtClean="0"/>
              <a:t/>
            </a:r>
            <a:br>
              <a:rPr lang="es-MX" sz="1200" dirty="0" smtClean="0"/>
            </a:br>
            <a:endParaRPr lang="es-MX"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43 Grupo"/>
          <p:cNvGrpSpPr/>
          <p:nvPr/>
        </p:nvGrpSpPr>
        <p:grpSpPr>
          <a:xfrm>
            <a:off x="108000" y="1285860"/>
            <a:ext cx="8876302" cy="4929222"/>
            <a:chOff x="834978" y="1676400"/>
            <a:chExt cx="7366686" cy="3759200"/>
          </a:xfrm>
        </p:grpSpPr>
        <p:sp>
          <p:nvSpPr>
            <p:cNvPr id="4" name="AutoShape 3"/>
            <p:cNvSpPr>
              <a:spLocks noChangeArrowheads="1"/>
            </p:cNvSpPr>
            <p:nvPr/>
          </p:nvSpPr>
          <p:spPr bwMode="gray">
            <a:xfrm rot="17973186">
              <a:off x="4777581" y="23312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5" name="AutoShape 4"/>
            <p:cNvSpPr>
              <a:spLocks noChangeArrowheads="1"/>
            </p:cNvSpPr>
            <p:nvPr/>
          </p:nvSpPr>
          <p:spPr bwMode="gray">
            <a:xfrm rot="3465783">
              <a:off x="4777582" y="4495006"/>
              <a:ext cx="792162" cy="288925"/>
            </a:xfrm>
            <a:prstGeom prst="rightArrow">
              <a:avLst>
                <a:gd name="adj1" fmla="val 35167"/>
                <a:gd name="adj2" fmla="val 111028"/>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6" name="AutoShape 5"/>
            <p:cNvSpPr>
              <a:spLocks noChangeArrowheads="1"/>
            </p:cNvSpPr>
            <p:nvPr/>
          </p:nvSpPr>
          <p:spPr bwMode="gray">
            <a:xfrm rot="14369022">
              <a:off x="3558381" y="24074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7" name="AutoShape 6"/>
            <p:cNvSpPr>
              <a:spLocks noChangeArrowheads="1"/>
            </p:cNvSpPr>
            <p:nvPr/>
          </p:nvSpPr>
          <p:spPr bwMode="gray">
            <a:xfrm rot="7535209">
              <a:off x="3520281" y="4461669"/>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8" name="AutoShape 7"/>
            <p:cNvSpPr>
              <a:spLocks noChangeArrowheads="1"/>
            </p:cNvSpPr>
            <p:nvPr/>
          </p:nvSpPr>
          <p:spPr bwMode="gray">
            <a:xfrm>
              <a:off x="5356225" y="3459163"/>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9" name="AutoShape 8"/>
            <p:cNvSpPr>
              <a:spLocks noChangeArrowheads="1"/>
            </p:cNvSpPr>
            <p:nvPr/>
          </p:nvSpPr>
          <p:spPr bwMode="gray">
            <a:xfrm rot="10800000">
              <a:off x="2946400" y="3452813"/>
              <a:ext cx="863600" cy="288925"/>
            </a:xfrm>
            <a:prstGeom prst="rightArrow">
              <a:avLst>
                <a:gd name="adj1" fmla="val 35167"/>
                <a:gd name="adj2" fmla="val 121041"/>
              </a:avLst>
            </a:prstGeom>
            <a:gradFill rotWithShape="1">
              <a:gsLst>
                <a:gs pos="0">
                  <a:schemeClr val="tx2">
                    <a:gamma/>
                    <a:shade val="89020"/>
                    <a:invGamma/>
                    <a:alpha val="0"/>
                  </a:schemeClr>
                </a:gs>
                <a:gs pos="100000">
                  <a:schemeClr val="tx2"/>
                </a:gs>
              </a:gsLst>
              <a:lin ang="0" scaled="1"/>
            </a:gradFill>
            <a:ln w="0" algn="ctr">
              <a:noFill/>
              <a:miter lim="800000"/>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74761" name="Oval 9"/>
            <p:cNvSpPr>
              <a:spLocks noChangeArrowheads="1"/>
            </p:cNvSpPr>
            <p:nvPr/>
          </p:nvSpPr>
          <p:spPr bwMode="gray">
            <a:xfrm>
              <a:off x="2692400" y="1690688"/>
              <a:ext cx="3743325" cy="3744912"/>
            </a:xfrm>
            <a:prstGeom prst="ellipse">
              <a:avLst/>
            </a:prstGeom>
            <a:noFill/>
            <a:ln w="38100" algn="ctr">
              <a:solidFill>
                <a:schemeClr val="tx2"/>
              </a:solidFill>
              <a:round/>
              <a:headEnd/>
              <a:tailEnd/>
            </a:ln>
          </p:spPr>
          <p:txBody>
            <a:bodyPr anchor="ctr">
              <a:spAutoFit/>
            </a:bodyPr>
            <a:lstStyle/>
            <a:p>
              <a:endParaRPr lang="es-MX">
                <a:latin typeface="Calibri" pitchFamily="34" charset="0"/>
              </a:endParaRPr>
            </a:p>
          </p:txBody>
        </p:sp>
        <p:grpSp>
          <p:nvGrpSpPr>
            <p:cNvPr id="3" name="Group 10"/>
            <p:cNvGrpSpPr>
              <a:grpSpLocks/>
            </p:cNvGrpSpPr>
            <p:nvPr/>
          </p:nvGrpSpPr>
          <p:grpSpPr bwMode="auto">
            <a:xfrm>
              <a:off x="3429000" y="1749425"/>
              <a:ext cx="360363" cy="360363"/>
              <a:chOff x="1973" y="1706"/>
              <a:chExt cx="227" cy="227"/>
            </a:xfrm>
          </p:grpSpPr>
          <p:sp>
            <p:nvSpPr>
              <p:cNvPr id="12" name="Oval 11"/>
              <p:cNvSpPr>
                <a:spLocks noChangeArrowheads="1"/>
              </p:cNvSpPr>
              <p:nvPr/>
            </p:nvSpPr>
            <p:spPr bwMode="gray">
              <a:xfrm>
                <a:off x="1973"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13" name="Oval 12"/>
              <p:cNvSpPr>
                <a:spLocks noChangeArrowheads="1"/>
              </p:cNvSpPr>
              <p:nvPr/>
            </p:nvSpPr>
            <p:spPr bwMode="gray">
              <a:xfrm>
                <a:off x="1983"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grpSp>
          <p:nvGrpSpPr>
            <p:cNvPr id="10" name="Group 13"/>
            <p:cNvGrpSpPr>
              <a:grpSpLocks/>
            </p:cNvGrpSpPr>
            <p:nvPr/>
          </p:nvGrpSpPr>
          <p:grpSpPr bwMode="auto">
            <a:xfrm>
              <a:off x="2484438" y="3405188"/>
              <a:ext cx="360362" cy="360362"/>
              <a:chOff x="1565" y="2659"/>
              <a:chExt cx="227" cy="227"/>
            </a:xfrm>
          </p:grpSpPr>
          <p:sp>
            <p:nvSpPr>
              <p:cNvPr id="15" name="Oval 14"/>
              <p:cNvSpPr>
                <a:spLocks noChangeArrowheads="1"/>
              </p:cNvSpPr>
              <p:nvPr/>
            </p:nvSpPr>
            <p:spPr bwMode="gray">
              <a:xfrm>
                <a:off x="1565"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16" name="Oval 15"/>
              <p:cNvSpPr>
                <a:spLocks noChangeArrowheads="1"/>
              </p:cNvSpPr>
              <p:nvPr/>
            </p:nvSpPr>
            <p:spPr bwMode="gray">
              <a:xfrm>
                <a:off x="1575"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grpSp>
          <p:nvGrpSpPr>
            <p:cNvPr id="11" name="Group 16"/>
            <p:cNvGrpSpPr>
              <a:grpSpLocks/>
            </p:cNvGrpSpPr>
            <p:nvPr/>
          </p:nvGrpSpPr>
          <p:grpSpPr bwMode="auto">
            <a:xfrm>
              <a:off x="3348038" y="4948238"/>
              <a:ext cx="360362" cy="360362"/>
              <a:chOff x="2109" y="3612"/>
              <a:chExt cx="227" cy="227"/>
            </a:xfrm>
          </p:grpSpPr>
          <p:sp>
            <p:nvSpPr>
              <p:cNvPr id="18" name="Oval 17"/>
              <p:cNvSpPr>
                <a:spLocks noChangeArrowheads="1"/>
              </p:cNvSpPr>
              <p:nvPr/>
            </p:nvSpPr>
            <p:spPr bwMode="gray">
              <a:xfrm>
                <a:off x="2109" y="3612"/>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19" name="Oval 18"/>
              <p:cNvSpPr>
                <a:spLocks noChangeArrowheads="1"/>
              </p:cNvSpPr>
              <p:nvPr/>
            </p:nvSpPr>
            <p:spPr bwMode="gray">
              <a:xfrm>
                <a:off x="2119" y="3631"/>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grpSp>
          <p:nvGrpSpPr>
            <p:cNvPr id="14" name="Group 19"/>
            <p:cNvGrpSpPr>
              <a:grpSpLocks/>
            </p:cNvGrpSpPr>
            <p:nvPr/>
          </p:nvGrpSpPr>
          <p:grpSpPr bwMode="auto">
            <a:xfrm>
              <a:off x="5278438" y="1728788"/>
              <a:ext cx="360362" cy="360362"/>
              <a:chOff x="3470" y="1706"/>
              <a:chExt cx="227" cy="227"/>
            </a:xfrm>
          </p:grpSpPr>
          <p:sp>
            <p:nvSpPr>
              <p:cNvPr id="21" name="Oval 20"/>
              <p:cNvSpPr>
                <a:spLocks noChangeArrowheads="1"/>
              </p:cNvSpPr>
              <p:nvPr/>
            </p:nvSpPr>
            <p:spPr bwMode="gray">
              <a:xfrm>
                <a:off x="3470"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22" name="Oval 21"/>
              <p:cNvSpPr>
                <a:spLocks noChangeArrowheads="1"/>
              </p:cNvSpPr>
              <p:nvPr/>
            </p:nvSpPr>
            <p:spPr bwMode="gray">
              <a:xfrm>
                <a:off x="3480"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grpSp>
          <p:nvGrpSpPr>
            <p:cNvPr id="17" name="Group 22"/>
            <p:cNvGrpSpPr>
              <a:grpSpLocks/>
            </p:cNvGrpSpPr>
            <p:nvPr/>
          </p:nvGrpSpPr>
          <p:grpSpPr bwMode="auto">
            <a:xfrm>
              <a:off x="6227763" y="3405188"/>
              <a:ext cx="360362" cy="360362"/>
              <a:chOff x="3923" y="2659"/>
              <a:chExt cx="227" cy="227"/>
            </a:xfrm>
          </p:grpSpPr>
          <p:sp>
            <p:nvSpPr>
              <p:cNvPr id="24" name="Oval 23"/>
              <p:cNvSpPr>
                <a:spLocks noChangeArrowheads="1"/>
              </p:cNvSpPr>
              <p:nvPr/>
            </p:nvSpPr>
            <p:spPr bwMode="gray">
              <a:xfrm>
                <a:off x="3923"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25" name="Oval 24"/>
              <p:cNvSpPr>
                <a:spLocks noChangeArrowheads="1"/>
              </p:cNvSpPr>
              <p:nvPr/>
            </p:nvSpPr>
            <p:spPr bwMode="gray">
              <a:xfrm>
                <a:off x="3933"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grpSp>
          <p:nvGrpSpPr>
            <p:cNvPr id="20" name="Group 25"/>
            <p:cNvGrpSpPr>
              <a:grpSpLocks/>
            </p:cNvGrpSpPr>
            <p:nvPr/>
          </p:nvGrpSpPr>
          <p:grpSpPr bwMode="auto">
            <a:xfrm>
              <a:off x="5334000" y="5005388"/>
              <a:ext cx="360363" cy="360362"/>
              <a:chOff x="3515" y="3521"/>
              <a:chExt cx="227" cy="227"/>
            </a:xfrm>
          </p:grpSpPr>
          <p:sp>
            <p:nvSpPr>
              <p:cNvPr id="27" name="Oval 26"/>
              <p:cNvSpPr>
                <a:spLocks noChangeArrowheads="1"/>
              </p:cNvSpPr>
              <p:nvPr/>
            </p:nvSpPr>
            <p:spPr bwMode="gray">
              <a:xfrm>
                <a:off x="3515" y="3521"/>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28" name="Oval 27"/>
              <p:cNvSpPr>
                <a:spLocks noChangeArrowheads="1"/>
              </p:cNvSpPr>
              <p:nvPr/>
            </p:nvSpPr>
            <p:spPr bwMode="gray">
              <a:xfrm>
                <a:off x="3525" y="3540"/>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w="9525" algn="ctr">
                <a:noFill/>
                <a:round/>
                <a:headEnd/>
                <a:tailEnd/>
              </a:ln>
              <a:effectLst/>
            </p:spPr>
            <p:txBody>
              <a:bodyPr wrap="none" anchor="ctr"/>
              <a:lstStyle/>
              <a:p>
                <a:pPr fontAlgn="auto">
                  <a:spcBef>
                    <a:spcPts val="0"/>
                  </a:spcBef>
                  <a:spcAft>
                    <a:spcPts val="0"/>
                  </a:spcAft>
                  <a:defRPr/>
                </a:pPr>
                <a:endParaRPr lang="es-MX">
                  <a:latin typeface="+mn-lt"/>
                  <a:cs typeface="+mn-cs"/>
                </a:endParaRPr>
              </a:p>
            </p:txBody>
          </p:sp>
        </p:grpSp>
        <p:sp>
          <p:nvSpPr>
            <p:cNvPr id="29" name="Oval 28"/>
            <p:cNvSpPr>
              <a:spLocks noChangeArrowheads="1"/>
            </p:cNvSpPr>
            <p:nvPr/>
          </p:nvSpPr>
          <p:spPr bwMode="gray">
            <a:xfrm>
              <a:off x="3624263" y="2643188"/>
              <a:ext cx="1944687" cy="19446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es-MX">
                <a:latin typeface="+mn-lt"/>
                <a:cs typeface="+mn-cs"/>
              </a:endParaRPr>
            </a:p>
          </p:txBody>
        </p:sp>
        <p:sp>
          <p:nvSpPr>
            <p:cNvPr id="30" name="Oval 29"/>
            <p:cNvSpPr>
              <a:spLocks noChangeArrowheads="1"/>
            </p:cNvSpPr>
            <p:nvPr/>
          </p:nvSpPr>
          <p:spPr bwMode="gray">
            <a:xfrm>
              <a:off x="3617913" y="2627313"/>
              <a:ext cx="1944687" cy="1944687"/>
            </a:xfrm>
            <a:prstGeom prst="ellipse">
              <a:avLst/>
            </a:prstGeom>
            <a:gradFill rotWithShape="1">
              <a:gsLst>
                <a:gs pos="0">
                  <a:schemeClr val="hlink">
                    <a:alpha val="32001"/>
                  </a:schemeClr>
                </a:gs>
                <a:gs pos="100000">
                  <a:schemeClr val="hlink">
                    <a:gamma/>
                    <a:shade val="46275"/>
                    <a:invGamma/>
                  </a:schemeClr>
                </a:gs>
              </a:gsLst>
              <a:lin ang="2700000" scaled="1"/>
            </a:gradFill>
            <a:ln w="38100" algn="ctr">
              <a:noFill/>
              <a:round/>
              <a:headEnd/>
              <a:tailEnd/>
            </a:ln>
            <a:effectLst/>
          </p:spPr>
          <p:txBody>
            <a:bodyPr wrap="none" anchor="ctr">
              <a:spAutoFit/>
            </a:bodyPr>
            <a:lstStyle/>
            <a:p>
              <a:pPr fontAlgn="auto">
                <a:spcBef>
                  <a:spcPts val="0"/>
                </a:spcBef>
                <a:spcAft>
                  <a:spcPts val="0"/>
                </a:spcAft>
                <a:defRPr/>
              </a:pPr>
              <a:endParaRPr lang="es-MX">
                <a:latin typeface="+mn-lt"/>
                <a:cs typeface="+mn-cs"/>
              </a:endParaRPr>
            </a:p>
          </p:txBody>
        </p:sp>
        <p:sp>
          <p:nvSpPr>
            <p:cNvPr id="31" name="Oval 30"/>
            <p:cNvSpPr>
              <a:spLocks noChangeArrowheads="1"/>
            </p:cNvSpPr>
            <p:nvPr/>
          </p:nvSpPr>
          <p:spPr bwMode="gray">
            <a:xfrm>
              <a:off x="3751263" y="2770188"/>
              <a:ext cx="1690687" cy="16906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pPr fontAlgn="auto">
                <a:spcBef>
                  <a:spcPts val="0"/>
                </a:spcBef>
                <a:spcAft>
                  <a:spcPts val="0"/>
                </a:spcAft>
                <a:defRPr/>
              </a:pPr>
              <a:endParaRPr lang="es-MX">
                <a:latin typeface="+mn-lt"/>
                <a:cs typeface="+mn-cs"/>
              </a:endParaRPr>
            </a:p>
          </p:txBody>
        </p:sp>
        <p:sp>
          <p:nvSpPr>
            <p:cNvPr id="32" name="Oval 31"/>
            <p:cNvSpPr>
              <a:spLocks noChangeArrowheads="1"/>
            </p:cNvSpPr>
            <p:nvPr/>
          </p:nvSpPr>
          <p:spPr bwMode="gray">
            <a:xfrm>
              <a:off x="3733800" y="2743200"/>
              <a:ext cx="1690688" cy="1690688"/>
            </a:xfrm>
            <a:prstGeom prst="ellipse">
              <a:avLst/>
            </a:prstGeom>
            <a:gradFill rotWithShape="1">
              <a:gsLst>
                <a:gs pos="0">
                  <a:schemeClr val="hlink">
                    <a:gamma/>
                    <a:shade val="63529"/>
                    <a:invGamma/>
                  </a:schemeClr>
                </a:gs>
                <a:gs pos="100000">
                  <a:schemeClr val="hlink">
                    <a:alpha val="0"/>
                  </a:schemeClr>
                </a:gs>
              </a:gsLst>
              <a:lin ang="2700000" scaled="1"/>
            </a:gradFill>
            <a:ln w="38100" algn="ctr">
              <a:noFill/>
              <a:round/>
              <a:headEnd/>
              <a:tailEnd/>
            </a:ln>
            <a:effectLst/>
          </p:spPr>
          <p:txBody>
            <a:bodyPr anchor="ctr">
              <a:spAutoFit/>
            </a:bodyPr>
            <a:lstStyle/>
            <a:p>
              <a:pPr fontAlgn="auto">
                <a:spcBef>
                  <a:spcPts val="0"/>
                </a:spcBef>
                <a:spcAft>
                  <a:spcPts val="0"/>
                </a:spcAft>
                <a:defRPr/>
              </a:pPr>
              <a:endParaRPr lang="es-MX">
                <a:latin typeface="+mn-lt"/>
                <a:cs typeface="+mn-cs"/>
              </a:endParaRPr>
            </a:p>
          </p:txBody>
        </p:sp>
        <p:grpSp>
          <p:nvGrpSpPr>
            <p:cNvPr id="23" name="Group 44"/>
            <p:cNvGrpSpPr>
              <a:grpSpLocks/>
            </p:cNvGrpSpPr>
            <p:nvPr/>
          </p:nvGrpSpPr>
          <p:grpSpPr bwMode="auto">
            <a:xfrm>
              <a:off x="3835400" y="2854325"/>
              <a:ext cx="1522413" cy="1522413"/>
              <a:chOff x="2416" y="1798"/>
              <a:chExt cx="959" cy="959"/>
            </a:xfrm>
          </p:grpSpPr>
          <p:sp>
            <p:nvSpPr>
              <p:cNvPr id="74780" name="Oval 32"/>
              <p:cNvSpPr>
                <a:spLocks noChangeArrowheads="1"/>
              </p:cNvSpPr>
              <p:nvPr/>
            </p:nvSpPr>
            <p:spPr bwMode="gray">
              <a:xfrm>
                <a:off x="2416" y="1798"/>
                <a:ext cx="959" cy="959"/>
              </a:xfrm>
              <a:prstGeom prst="ellipse">
                <a:avLst/>
              </a:prstGeom>
              <a:solidFill>
                <a:srgbClr val="333333"/>
              </a:solidFill>
              <a:ln w="38100" algn="ctr">
                <a:noFill/>
                <a:round/>
                <a:headEnd/>
                <a:tailEnd/>
              </a:ln>
            </p:spPr>
            <p:txBody>
              <a:bodyPr anchor="ctr">
                <a:spAutoFit/>
              </a:bodyPr>
              <a:lstStyle/>
              <a:p>
                <a:endParaRPr lang="es-MX">
                  <a:latin typeface="Calibri" pitchFamily="34" charset="0"/>
                </a:endParaRPr>
              </a:p>
            </p:txBody>
          </p:sp>
          <p:sp>
            <p:nvSpPr>
              <p:cNvPr id="74781" name="Oval 33"/>
              <p:cNvSpPr>
                <a:spLocks noChangeArrowheads="1"/>
              </p:cNvSpPr>
              <p:nvPr/>
            </p:nvSpPr>
            <p:spPr bwMode="gray">
              <a:xfrm>
                <a:off x="2430" y="1810"/>
                <a:ext cx="927" cy="928"/>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74782" name="Oval 34"/>
              <p:cNvSpPr>
                <a:spLocks noChangeArrowheads="1"/>
              </p:cNvSpPr>
              <p:nvPr/>
            </p:nvSpPr>
            <p:spPr bwMode="gray">
              <a:xfrm>
                <a:off x="2441" y="1816"/>
                <a:ext cx="906" cy="904"/>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74783" name="Oval 35"/>
              <p:cNvSpPr>
                <a:spLocks noChangeArrowheads="1"/>
              </p:cNvSpPr>
              <p:nvPr/>
            </p:nvSpPr>
            <p:spPr bwMode="gray">
              <a:xfrm>
                <a:off x="2451" y="1825"/>
                <a:ext cx="861" cy="845"/>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74784" name="Oval 36"/>
              <p:cNvSpPr>
                <a:spLocks noChangeArrowheads="1"/>
              </p:cNvSpPr>
              <p:nvPr/>
            </p:nvSpPr>
            <p:spPr bwMode="gray">
              <a:xfrm>
                <a:off x="2502" y="1848"/>
                <a:ext cx="765" cy="687"/>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s-MX">
                  <a:latin typeface="Calibri" pitchFamily="34" charset="0"/>
                </a:endParaRPr>
              </a:p>
            </p:txBody>
          </p:sp>
        </p:grpSp>
        <p:sp>
          <p:nvSpPr>
            <p:cNvPr id="74773" name="Text Box 37"/>
            <p:cNvSpPr txBox="1">
              <a:spLocks noChangeArrowheads="1"/>
            </p:cNvSpPr>
            <p:nvPr/>
          </p:nvSpPr>
          <p:spPr bwMode="auto">
            <a:xfrm>
              <a:off x="3972049" y="3233723"/>
              <a:ext cx="1261250" cy="704164"/>
            </a:xfrm>
            <a:prstGeom prst="rect">
              <a:avLst/>
            </a:prstGeom>
            <a:noFill/>
            <a:ln w="9525" algn="ctr">
              <a:noFill/>
              <a:miter lim="800000"/>
              <a:headEnd/>
              <a:tailEnd/>
            </a:ln>
          </p:spPr>
          <p:txBody>
            <a:bodyPr wrap="none">
              <a:spAutoFit/>
            </a:bodyPr>
            <a:lstStyle/>
            <a:p>
              <a:pPr algn="ctr" eaLnBrk="0" hangingPunct="0"/>
              <a:r>
                <a:rPr lang="en-US" b="1" dirty="0" smtClean="0">
                  <a:solidFill>
                    <a:srgbClr val="000000"/>
                  </a:solidFill>
                  <a:latin typeface="Calibri" pitchFamily="34" charset="0"/>
                </a:rPr>
                <a:t>POTENCIAL EL</a:t>
              </a:r>
            </a:p>
            <a:p>
              <a:pPr algn="ctr" eaLnBrk="0" hangingPunct="0"/>
              <a:r>
                <a:rPr lang="en-US" b="1" dirty="0" smtClean="0">
                  <a:solidFill>
                    <a:srgbClr val="000000"/>
                  </a:solidFill>
                  <a:latin typeface="Calibri" pitchFamily="34" charset="0"/>
                </a:rPr>
                <a:t>TALENTO </a:t>
              </a:r>
            </a:p>
            <a:p>
              <a:pPr algn="ctr" eaLnBrk="0" hangingPunct="0"/>
              <a:r>
                <a:rPr lang="en-US" b="1" dirty="0" smtClean="0">
                  <a:solidFill>
                    <a:srgbClr val="000000"/>
                  </a:solidFill>
                  <a:latin typeface="Calibri" pitchFamily="34" charset="0"/>
                </a:rPr>
                <a:t>HUMANO</a:t>
              </a:r>
              <a:endParaRPr lang="en-US" b="1" dirty="0">
                <a:solidFill>
                  <a:srgbClr val="000000"/>
                </a:solidFill>
                <a:latin typeface="Calibri" pitchFamily="34" charset="0"/>
              </a:endParaRPr>
            </a:p>
          </p:txBody>
        </p:sp>
        <p:sp>
          <p:nvSpPr>
            <p:cNvPr id="74774" name="Text Box 38"/>
            <p:cNvSpPr txBox="1">
              <a:spLocks noChangeArrowheads="1"/>
            </p:cNvSpPr>
            <p:nvPr/>
          </p:nvSpPr>
          <p:spPr bwMode="auto">
            <a:xfrm>
              <a:off x="5873239" y="1676400"/>
              <a:ext cx="2328425" cy="633748"/>
            </a:xfrm>
            <a:prstGeom prst="rect">
              <a:avLst/>
            </a:prstGeom>
            <a:noFill/>
            <a:ln w="9525" algn="ctr">
              <a:noFill/>
              <a:miter lim="800000"/>
              <a:headEnd/>
              <a:tailEnd/>
            </a:ln>
          </p:spPr>
          <p:txBody>
            <a:bodyPr wrap="none">
              <a:spAutoFit/>
            </a:bodyPr>
            <a:lstStyle/>
            <a:p>
              <a:pPr eaLnBrk="0" hangingPunct="0"/>
              <a:r>
                <a:rPr lang="es-MX" sz="1600" i="1" dirty="0" smtClean="0">
                  <a:latin typeface="Arial" panose="020B0604020202020204" pitchFamily="34" charset="0"/>
                  <a:ea typeface="Calibri" panose="020F0502020204030204" pitchFamily="34" charset="0"/>
                </a:rPr>
                <a:t>Ayudar </a:t>
              </a:r>
              <a:r>
                <a:rPr lang="es-MX" sz="1600" i="1" dirty="0">
                  <a:latin typeface="Arial" panose="020B0604020202020204" pitchFamily="34" charset="0"/>
                  <a:ea typeface="Calibri" panose="020F0502020204030204" pitchFamily="34" charset="0"/>
                </a:rPr>
                <a:t>a las instituciones </a:t>
              </a:r>
              <a:endParaRPr lang="es-MX" sz="1600" i="1" dirty="0" smtClean="0">
                <a:latin typeface="Arial" panose="020B0604020202020204" pitchFamily="34" charset="0"/>
                <a:ea typeface="Calibri" panose="020F0502020204030204" pitchFamily="34" charset="0"/>
              </a:endParaRPr>
            </a:p>
            <a:p>
              <a:pPr eaLnBrk="0" hangingPunct="0"/>
              <a:r>
                <a:rPr lang="es-MX" sz="1600" i="1" dirty="0" smtClean="0">
                  <a:latin typeface="Arial" panose="020B0604020202020204" pitchFamily="34" charset="0"/>
                  <a:ea typeface="Calibri" panose="020F0502020204030204" pitchFamily="34" charset="0"/>
                </a:rPr>
                <a:t>públicas </a:t>
              </a:r>
              <a:r>
                <a:rPr lang="es-MX" sz="1600" i="1" dirty="0">
                  <a:latin typeface="Arial" panose="020B0604020202020204" pitchFamily="34" charset="0"/>
                  <a:ea typeface="Calibri" panose="020F0502020204030204" pitchFamily="34" charset="0"/>
                </a:rPr>
                <a:t>a alcanzar sus </a:t>
              </a:r>
              <a:endParaRPr lang="es-MX" sz="1600" i="1" dirty="0" smtClean="0">
                <a:latin typeface="Arial" panose="020B0604020202020204" pitchFamily="34" charset="0"/>
                <a:ea typeface="Calibri" panose="020F0502020204030204" pitchFamily="34" charset="0"/>
              </a:endParaRPr>
            </a:p>
            <a:p>
              <a:pPr eaLnBrk="0" hangingPunct="0"/>
              <a:r>
                <a:rPr lang="es-MX" sz="1600" i="1" dirty="0" smtClean="0">
                  <a:latin typeface="Arial" panose="020B0604020202020204" pitchFamily="34" charset="0"/>
                  <a:ea typeface="Calibri" panose="020F0502020204030204" pitchFamily="34" charset="0"/>
                </a:rPr>
                <a:t>objetivos </a:t>
              </a:r>
              <a:r>
                <a:rPr lang="es-MX" sz="1600" i="1" dirty="0">
                  <a:latin typeface="Arial" panose="020B0604020202020204" pitchFamily="34" charset="0"/>
                  <a:ea typeface="Calibri" panose="020F0502020204030204" pitchFamily="34" charset="0"/>
                </a:rPr>
                <a:t>y realizar su misión</a:t>
              </a:r>
              <a:endParaRPr lang="en-US" sz="1600" b="1" dirty="0">
                <a:latin typeface="Calibri" pitchFamily="34" charset="0"/>
              </a:endParaRPr>
            </a:p>
          </p:txBody>
        </p:sp>
        <p:sp>
          <p:nvSpPr>
            <p:cNvPr id="74775" name="Text Box 39"/>
            <p:cNvSpPr txBox="1">
              <a:spLocks noChangeArrowheads="1"/>
            </p:cNvSpPr>
            <p:nvPr/>
          </p:nvSpPr>
          <p:spPr bwMode="auto">
            <a:xfrm>
              <a:off x="1255459" y="1676400"/>
              <a:ext cx="1979865" cy="633748"/>
            </a:xfrm>
            <a:prstGeom prst="rect">
              <a:avLst/>
            </a:prstGeom>
            <a:noFill/>
            <a:ln w="9525" algn="ctr">
              <a:noFill/>
              <a:miter lim="800000"/>
              <a:headEnd/>
              <a:tailEnd/>
            </a:ln>
          </p:spPr>
          <p:txBody>
            <a:bodyPr wrap="none">
              <a:spAutoFit/>
            </a:bodyPr>
            <a:lstStyle/>
            <a:p>
              <a:pPr algn="r" eaLnBrk="0" hangingPunct="0"/>
              <a:r>
                <a:rPr lang="es-MX" sz="1600" i="1" dirty="0">
                  <a:latin typeface="Arial" panose="020B0604020202020204" pitchFamily="34" charset="0"/>
                  <a:ea typeface="Calibri" panose="020F0502020204030204" pitchFamily="34" charset="0"/>
                </a:rPr>
                <a:t>Administrar las brechas </a:t>
              </a:r>
              <a:endParaRPr lang="es-MX" sz="1600" i="1" dirty="0" smtClean="0">
                <a:latin typeface="Arial" panose="020B0604020202020204" pitchFamily="34" charset="0"/>
                <a:ea typeface="Calibri" panose="020F0502020204030204" pitchFamily="34" charset="0"/>
              </a:endParaRPr>
            </a:p>
            <a:p>
              <a:pPr algn="r" eaLnBrk="0" hangingPunct="0"/>
              <a:r>
                <a:rPr lang="es-MX" sz="1600" i="1" dirty="0" smtClean="0">
                  <a:latin typeface="Arial" panose="020B0604020202020204" pitchFamily="34" charset="0"/>
                  <a:ea typeface="Calibri" panose="020F0502020204030204" pitchFamily="34" charset="0"/>
                </a:rPr>
                <a:t>generacionales </a:t>
              </a:r>
              <a:r>
                <a:rPr lang="es-MX" sz="1600" i="1" dirty="0">
                  <a:latin typeface="Arial" panose="020B0604020202020204" pitchFamily="34" charset="0"/>
                  <a:ea typeface="Calibri" panose="020F0502020204030204" pitchFamily="34" charset="0"/>
                </a:rPr>
                <a:t>en el </a:t>
              </a:r>
              <a:endParaRPr lang="es-MX" sz="1600" i="1" dirty="0" smtClean="0">
                <a:latin typeface="Arial" panose="020B0604020202020204" pitchFamily="34" charset="0"/>
                <a:ea typeface="Calibri" panose="020F0502020204030204" pitchFamily="34" charset="0"/>
              </a:endParaRPr>
            </a:p>
            <a:p>
              <a:pPr algn="r" eaLnBrk="0" hangingPunct="0"/>
              <a:r>
                <a:rPr lang="es-MX" sz="1600" i="1" dirty="0" smtClean="0">
                  <a:latin typeface="Arial" panose="020B0604020202020204" pitchFamily="34" charset="0"/>
                  <a:ea typeface="Calibri" panose="020F0502020204030204" pitchFamily="34" charset="0"/>
                </a:rPr>
                <a:t>centro </a:t>
              </a:r>
              <a:r>
                <a:rPr lang="es-MX" sz="1600" i="1" dirty="0">
                  <a:latin typeface="Arial" panose="020B0604020202020204" pitchFamily="34" charset="0"/>
                  <a:ea typeface="Calibri" panose="020F0502020204030204" pitchFamily="34" charset="0"/>
                </a:rPr>
                <a:t>de </a:t>
              </a:r>
              <a:r>
                <a:rPr lang="es-MX" sz="1600" i="1" dirty="0" smtClean="0">
                  <a:latin typeface="Arial" panose="020B0604020202020204" pitchFamily="34" charset="0"/>
                  <a:ea typeface="Calibri" panose="020F0502020204030204" pitchFamily="34" charset="0"/>
                </a:rPr>
                <a:t>trabajo</a:t>
              </a:r>
              <a:endParaRPr lang="en-US" sz="1600" b="1" dirty="0">
                <a:latin typeface="Calibri" pitchFamily="34" charset="0"/>
              </a:endParaRPr>
            </a:p>
          </p:txBody>
        </p:sp>
        <p:sp>
          <p:nvSpPr>
            <p:cNvPr id="74776" name="Text Box 40"/>
            <p:cNvSpPr txBox="1">
              <a:spLocks noChangeArrowheads="1"/>
            </p:cNvSpPr>
            <p:nvPr/>
          </p:nvSpPr>
          <p:spPr bwMode="auto">
            <a:xfrm>
              <a:off x="6629400" y="3429000"/>
              <a:ext cx="1240177" cy="445970"/>
            </a:xfrm>
            <a:prstGeom prst="rect">
              <a:avLst/>
            </a:prstGeom>
            <a:noFill/>
            <a:ln w="9525" algn="ctr">
              <a:noFill/>
              <a:miter lim="800000"/>
              <a:headEnd/>
              <a:tailEnd/>
            </a:ln>
          </p:spPr>
          <p:txBody>
            <a:bodyPr wrap="none">
              <a:spAutoFit/>
            </a:bodyPr>
            <a:lstStyle/>
            <a:p>
              <a:pPr eaLnBrk="0" hangingPunct="0"/>
              <a:r>
                <a:rPr lang="es-MX" sz="1600" i="1" dirty="0" smtClean="0">
                  <a:latin typeface="Arial" panose="020B0604020202020204" pitchFamily="34" charset="0"/>
                  <a:ea typeface="Calibri" panose="020F0502020204030204" pitchFamily="34" charset="0"/>
                </a:rPr>
                <a:t>Promover la </a:t>
              </a:r>
              <a:endParaRPr lang="es-MX" sz="1600" i="1" dirty="0" smtClean="0">
                <a:latin typeface="Arial" panose="020B0604020202020204" pitchFamily="34" charset="0"/>
                <a:ea typeface="Calibri" panose="020F0502020204030204" pitchFamily="34" charset="0"/>
              </a:endParaRPr>
            </a:p>
            <a:p>
              <a:pPr eaLnBrk="0" hangingPunct="0"/>
              <a:r>
                <a:rPr lang="es-MX" sz="1600" i="1" dirty="0" smtClean="0">
                  <a:latin typeface="Arial" panose="020B0604020202020204" pitchFamily="34" charset="0"/>
                  <a:ea typeface="Calibri" panose="020F0502020204030204" pitchFamily="34" charset="0"/>
                </a:rPr>
                <a:t>competitividad</a:t>
              </a:r>
              <a:endParaRPr lang="en-US" sz="1600" b="1" dirty="0">
                <a:latin typeface="Calibri" pitchFamily="34" charset="0"/>
              </a:endParaRPr>
            </a:p>
          </p:txBody>
        </p:sp>
        <p:sp>
          <p:nvSpPr>
            <p:cNvPr id="74777" name="Text Box 41"/>
            <p:cNvSpPr txBox="1">
              <a:spLocks noChangeArrowheads="1"/>
            </p:cNvSpPr>
            <p:nvPr/>
          </p:nvSpPr>
          <p:spPr bwMode="auto">
            <a:xfrm>
              <a:off x="5740883" y="4978400"/>
              <a:ext cx="2320443" cy="445970"/>
            </a:xfrm>
            <a:prstGeom prst="rect">
              <a:avLst/>
            </a:prstGeom>
            <a:noFill/>
            <a:ln w="9525" algn="ctr">
              <a:noFill/>
              <a:miter lim="800000"/>
              <a:headEnd/>
              <a:tailEnd/>
            </a:ln>
          </p:spPr>
          <p:txBody>
            <a:bodyPr wrap="none">
              <a:spAutoFit/>
            </a:bodyPr>
            <a:lstStyle/>
            <a:p>
              <a:pPr eaLnBrk="0" hangingPunct="0"/>
              <a:r>
                <a:rPr lang="es-MX" sz="1600" i="1" dirty="0" smtClean="0">
                  <a:latin typeface="Arial" panose="020B0604020202020204" pitchFamily="34" charset="0"/>
                  <a:ea typeface="Calibri" panose="020F0502020204030204" pitchFamily="34" charset="0"/>
                </a:rPr>
                <a:t>Suministrar </a:t>
              </a:r>
              <a:r>
                <a:rPr lang="es-MX" sz="1600" i="1" dirty="0">
                  <a:latin typeface="Arial" panose="020B0604020202020204" pitchFamily="34" charset="0"/>
                  <a:ea typeface="Calibri" panose="020F0502020204030204" pitchFamily="34" charset="0"/>
                </a:rPr>
                <a:t>el personal </a:t>
              </a:r>
              <a:endParaRPr lang="es-MX" sz="1600" i="1" dirty="0" smtClean="0">
                <a:latin typeface="Arial" panose="020B0604020202020204" pitchFamily="34" charset="0"/>
                <a:ea typeface="Calibri" panose="020F0502020204030204" pitchFamily="34" charset="0"/>
              </a:endParaRPr>
            </a:p>
            <a:p>
              <a:pPr eaLnBrk="0" hangingPunct="0"/>
              <a:r>
                <a:rPr lang="es-MX" sz="1600" i="1" dirty="0" smtClean="0">
                  <a:latin typeface="Arial" panose="020B0604020202020204" pitchFamily="34" charset="0"/>
                  <a:ea typeface="Calibri" panose="020F0502020204030204" pitchFamily="34" charset="0"/>
                </a:rPr>
                <a:t>mejor </a:t>
              </a:r>
              <a:r>
                <a:rPr lang="es-MX" sz="1600" i="1" dirty="0">
                  <a:latin typeface="Arial" panose="020B0604020202020204" pitchFamily="34" charset="0"/>
                  <a:ea typeface="Calibri" panose="020F0502020204030204" pitchFamily="34" charset="0"/>
                </a:rPr>
                <a:t>capacitado y motivado</a:t>
              </a:r>
              <a:endParaRPr lang="en-US" sz="1600" b="1" dirty="0">
                <a:latin typeface="Calibri" pitchFamily="34" charset="0"/>
              </a:endParaRPr>
            </a:p>
          </p:txBody>
        </p:sp>
        <p:sp>
          <p:nvSpPr>
            <p:cNvPr id="74778" name="Text Box 42"/>
            <p:cNvSpPr txBox="1">
              <a:spLocks noChangeArrowheads="1"/>
            </p:cNvSpPr>
            <p:nvPr/>
          </p:nvSpPr>
          <p:spPr bwMode="auto">
            <a:xfrm>
              <a:off x="920723" y="3429000"/>
              <a:ext cx="1562129" cy="821525"/>
            </a:xfrm>
            <a:prstGeom prst="rect">
              <a:avLst/>
            </a:prstGeom>
            <a:noFill/>
            <a:ln w="9525" algn="ctr">
              <a:noFill/>
              <a:miter lim="800000"/>
              <a:headEnd/>
              <a:tailEnd/>
            </a:ln>
          </p:spPr>
          <p:txBody>
            <a:bodyPr wrap="none">
              <a:spAutoFit/>
            </a:bodyPr>
            <a:lstStyle/>
            <a:p>
              <a:pPr algn="r" eaLnBrk="0" hangingPunct="0"/>
              <a:r>
                <a:rPr lang="es-MX" sz="1600" i="1" dirty="0">
                  <a:latin typeface="Arial" panose="020B0604020202020204" pitchFamily="34" charset="0"/>
                  <a:ea typeface="Calibri" panose="020F0502020204030204" pitchFamily="34" charset="0"/>
                </a:rPr>
                <a:t>Desarrollar y </a:t>
              </a:r>
              <a:endParaRPr lang="es-MX" sz="1600" i="1" dirty="0" smtClean="0">
                <a:latin typeface="Arial" panose="020B0604020202020204" pitchFamily="34" charset="0"/>
                <a:ea typeface="Calibri" panose="020F0502020204030204" pitchFamily="34" charset="0"/>
              </a:endParaRPr>
            </a:p>
            <a:p>
              <a:pPr algn="r" eaLnBrk="0" hangingPunct="0"/>
              <a:r>
                <a:rPr lang="es-MX" sz="1600" i="1" dirty="0" smtClean="0">
                  <a:latin typeface="Arial" panose="020B0604020202020204" pitchFamily="34" charset="0"/>
                  <a:ea typeface="Calibri" panose="020F0502020204030204" pitchFamily="34" charset="0"/>
                </a:rPr>
                <a:t>mantener</a:t>
              </a:r>
            </a:p>
            <a:p>
              <a:pPr algn="r" eaLnBrk="0" hangingPunct="0"/>
              <a:r>
                <a:rPr lang="es-MX" sz="1600" i="1" dirty="0" smtClean="0">
                  <a:latin typeface="Arial" panose="020B0604020202020204" pitchFamily="34" charset="0"/>
                  <a:ea typeface="Calibri" panose="020F0502020204030204" pitchFamily="34" charset="0"/>
                </a:rPr>
                <a:t> </a:t>
              </a:r>
              <a:r>
                <a:rPr lang="es-MX" sz="1600" i="1" dirty="0">
                  <a:latin typeface="Arial" panose="020B0604020202020204" pitchFamily="34" charset="0"/>
                  <a:ea typeface="Calibri" panose="020F0502020204030204" pitchFamily="34" charset="0"/>
                </a:rPr>
                <a:t>la calidad de vida </a:t>
              </a:r>
              <a:endParaRPr lang="es-MX" sz="1600" i="1" dirty="0" smtClean="0">
                <a:latin typeface="Arial" panose="020B0604020202020204" pitchFamily="34" charset="0"/>
                <a:ea typeface="Calibri" panose="020F0502020204030204" pitchFamily="34" charset="0"/>
              </a:endParaRPr>
            </a:p>
            <a:p>
              <a:pPr algn="r" eaLnBrk="0" hangingPunct="0"/>
              <a:r>
                <a:rPr lang="es-MX" sz="1600" i="1" dirty="0" smtClean="0">
                  <a:latin typeface="Arial" panose="020B0604020202020204" pitchFamily="34" charset="0"/>
                  <a:ea typeface="Calibri" panose="020F0502020204030204" pitchFamily="34" charset="0"/>
                </a:rPr>
                <a:t>en </a:t>
              </a:r>
              <a:r>
                <a:rPr lang="es-MX" sz="1600" i="1" dirty="0">
                  <a:latin typeface="Arial" panose="020B0604020202020204" pitchFamily="34" charset="0"/>
                  <a:ea typeface="Calibri" panose="020F0502020204030204" pitchFamily="34" charset="0"/>
                </a:rPr>
                <a:t>el </a:t>
              </a:r>
              <a:r>
                <a:rPr lang="es-MX" sz="1600" i="1" dirty="0" smtClean="0">
                  <a:latin typeface="Arial" panose="020B0604020202020204" pitchFamily="34" charset="0"/>
                  <a:ea typeface="Calibri" panose="020F0502020204030204" pitchFamily="34" charset="0"/>
                </a:rPr>
                <a:t>trabajo</a:t>
              </a:r>
              <a:endParaRPr lang="en-US" sz="1600" b="1" dirty="0">
                <a:latin typeface="Calibri" pitchFamily="34" charset="0"/>
              </a:endParaRPr>
            </a:p>
          </p:txBody>
        </p:sp>
        <p:sp>
          <p:nvSpPr>
            <p:cNvPr id="74779" name="Text Box 43"/>
            <p:cNvSpPr txBox="1">
              <a:spLocks noChangeArrowheads="1"/>
            </p:cNvSpPr>
            <p:nvPr/>
          </p:nvSpPr>
          <p:spPr bwMode="auto">
            <a:xfrm>
              <a:off x="834978" y="4967288"/>
              <a:ext cx="2629090" cy="258193"/>
            </a:xfrm>
            <a:prstGeom prst="rect">
              <a:avLst/>
            </a:prstGeom>
            <a:noFill/>
            <a:ln w="9525" algn="ctr">
              <a:noFill/>
              <a:miter lim="800000"/>
              <a:headEnd/>
              <a:tailEnd/>
            </a:ln>
          </p:spPr>
          <p:txBody>
            <a:bodyPr wrap="none">
              <a:spAutoFit/>
            </a:bodyPr>
            <a:lstStyle/>
            <a:p>
              <a:pPr algn="r" eaLnBrk="0" hangingPunct="0"/>
              <a:r>
                <a:rPr lang="es-MX" sz="1600" i="1" dirty="0" smtClean="0">
                  <a:latin typeface="Arial" panose="020B0604020202020204" pitchFamily="34" charset="0"/>
                  <a:ea typeface="Calibri" panose="020F0502020204030204" pitchFamily="34" charset="0"/>
                </a:rPr>
                <a:t>Administración del Conocimiento</a:t>
              </a:r>
              <a:endParaRPr lang="en-US" sz="1600" b="1" dirty="0">
                <a:latin typeface="Calibri" pitchFamily="34" charset="0"/>
              </a:endParaRPr>
            </a:p>
          </p:txBody>
        </p:sp>
      </p:grpSp>
      <p:sp>
        <p:nvSpPr>
          <p:cNvPr id="26" name="Rectángulo 25"/>
          <p:cNvSpPr/>
          <p:nvPr/>
        </p:nvSpPr>
        <p:spPr>
          <a:xfrm>
            <a:off x="683568" y="256291"/>
            <a:ext cx="7803616" cy="830997"/>
          </a:xfrm>
          <a:prstGeom prst="rect">
            <a:avLst/>
          </a:prstGeom>
        </p:spPr>
        <p:txBody>
          <a:bodyPr wrap="square">
            <a:spAutoFit/>
          </a:bodyPr>
          <a:lstStyle/>
          <a:p>
            <a:pPr algn="ctr"/>
            <a:r>
              <a:rPr lang="es-MX"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Acciones para </a:t>
            </a:r>
            <a:r>
              <a:rPr lang="es-MX" sz="2400"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Contribuir </a:t>
            </a:r>
            <a:r>
              <a:rPr lang="es-MX"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 la </a:t>
            </a:r>
            <a:r>
              <a:rPr lang="es-MX" sz="2400"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Eficacia Organizacional y </a:t>
            </a:r>
            <a:r>
              <a:rPr lang="es-MX" sz="24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potenciar el talento. </a:t>
            </a:r>
            <a:endParaRPr lang="es-MX" sz="24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39096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539552" y="404664"/>
            <a:ext cx="8208912" cy="5688632"/>
            <a:chOff x="527" y="1252"/>
            <a:chExt cx="2222" cy="2411"/>
          </a:xfrm>
        </p:grpSpPr>
        <p:sp>
          <p:nvSpPr>
            <p:cNvPr id="3" name="Rectangle 5"/>
            <p:cNvSpPr>
              <a:spLocks noChangeArrowheads="1"/>
            </p:cNvSpPr>
            <p:nvPr/>
          </p:nvSpPr>
          <p:spPr bwMode="gray">
            <a:xfrm rot="-319177">
              <a:off x="527" y="1252"/>
              <a:ext cx="2144" cy="2411"/>
            </a:xfrm>
            <a:prstGeom prst="rect">
              <a:avLst/>
            </a:prstGeom>
            <a:solidFill>
              <a:srgbClr val="000000">
                <a:alpha val="39999"/>
              </a:srgbClr>
            </a:solidFill>
            <a:ln w="9525">
              <a:noFill/>
              <a:miter lim="800000"/>
              <a:headEnd/>
              <a:tailEnd/>
            </a:ln>
          </p:spPr>
          <p:txBody>
            <a:bodyPr wrap="none" anchor="ctr"/>
            <a:lstStyle/>
            <a:p>
              <a:endParaRPr lang="es-MX">
                <a:latin typeface="Calibri" pitchFamily="34" charset="0"/>
              </a:endParaRPr>
            </a:p>
          </p:txBody>
        </p:sp>
        <p:sp>
          <p:nvSpPr>
            <p:cNvPr id="4" name="Rectangle 6"/>
            <p:cNvSpPr>
              <a:spLocks noChangeArrowheads="1"/>
            </p:cNvSpPr>
            <p:nvPr/>
          </p:nvSpPr>
          <p:spPr bwMode="gray">
            <a:xfrm>
              <a:off x="653" y="1321"/>
              <a:ext cx="2096" cy="2202"/>
            </a:xfrm>
            <a:prstGeom prst="rect">
              <a:avLst/>
            </a:prstGeom>
            <a:gradFill rotWithShape="1">
              <a:gsLst>
                <a:gs pos="0">
                  <a:srgbClr val="FFFFFF"/>
                </a:gs>
                <a:gs pos="100000">
                  <a:srgbClr val="DBD3A9"/>
                </a:gs>
              </a:gsLst>
              <a:lin ang="2700000" scaled="1"/>
            </a:gradFill>
            <a:ln w="9525">
              <a:solidFill>
                <a:srgbClr val="000000"/>
              </a:solidFill>
              <a:miter lim="800000"/>
              <a:headEnd/>
              <a:tailEnd/>
            </a:ln>
          </p:spPr>
          <p:txBody>
            <a:bodyPr wrap="none" anchor="ctr"/>
            <a:lstStyle/>
            <a:p>
              <a:endParaRPr lang="es-MX" dirty="0">
                <a:latin typeface="+mj-lt"/>
              </a:endParaRPr>
            </a:p>
          </p:txBody>
        </p:sp>
        <p:sp>
          <p:nvSpPr>
            <p:cNvPr id="5" name="Text Box 8"/>
            <p:cNvSpPr txBox="1">
              <a:spLocks noChangeArrowheads="1"/>
            </p:cNvSpPr>
            <p:nvPr/>
          </p:nvSpPr>
          <p:spPr bwMode="gray">
            <a:xfrm>
              <a:off x="701" y="1368"/>
              <a:ext cx="2037" cy="2107"/>
            </a:xfrm>
            <a:prstGeom prst="rect">
              <a:avLst/>
            </a:prstGeom>
            <a:noFill/>
            <a:ln w="9525" algn="ctr">
              <a:noFill/>
              <a:miter lim="800000"/>
              <a:headEnd/>
              <a:tailEnd/>
            </a:ln>
          </p:spPr>
          <p:txBody>
            <a:bodyPr wrap="square">
              <a:spAutoFit/>
            </a:bodyPr>
            <a:lstStyle/>
            <a:p>
              <a:pPr algn="ctr"/>
              <a:r>
                <a:rPr lang="es-MX" sz="2800" dirty="0" smtClean="0"/>
                <a:t>La </a:t>
              </a:r>
              <a:r>
                <a:rPr lang="es-MX" sz="2800" b="1" dirty="0">
                  <a:solidFill>
                    <a:srgbClr val="FF0000"/>
                  </a:solidFill>
                  <a:effectLst>
                    <a:outerShdw blurRad="38100" dist="38100" dir="2700000" algn="tl">
                      <a:srgbClr val="000000">
                        <a:alpha val="43137"/>
                      </a:srgbClr>
                    </a:outerShdw>
                  </a:effectLst>
                </a:rPr>
                <a:t>planeación prospectiva </a:t>
              </a:r>
              <a:r>
                <a:rPr lang="es-MX" sz="2800" dirty="0"/>
                <a:t>para la instauración de un sistema de servicio profesional de carrera, debe entenderse como un </a:t>
              </a:r>
              <a:r>
                <a:rPr lang="es-MX" sz="2800" b="1" dirty="0">
                  <a:solidFill>
                    <a:srgbClr val="00B050"/>
                  </a:solidFill>
                  <a:effectLst>
                    <a:outerShdw blurRad="38100" dist="38100" dir="2700000" algn="tl">
                      <a:srgbClr val="000000">
                        <a:alpha val="43137"/>
                      </a:srgbClr>
                    </a:outerShdw>
                  </a:effectLst>
                </a:rPr>
                <a:t>medio privilegiado para alcanzar fines </a:t>
              </a:r>
              <a:r>
                <a:rPr lang="es-MX" sz="2800" dirty="0"/>
                <a:t>que claramente incidan en </a:t>
              </a:r>
              <a:r>
                <a:rPr lang="es-MX" sz="2800" b="1" dirty="0">
                  <a:solidFill>
                    <a:srgbClr val="FFFF00"/>
                  </a:solidFill>
                  <a:effectLst>
                    <a:outerShdw blurRad="38100" dist="38100" dir="2700000" algn="tl">
                      <a:srgbClr val="000000">
                        <a:alpha val="43137"/>
                      </a:srgbClr>
                    </a:outerShdw>
                  </a:effectLst>
                </a:rPr>
                <a:t>una mejor gestión pública</a:t>
              </a:r>
              <a:r>
                <a:rPr lang="es-MX" sz="2800" dirty="0"/>
                <a:t>. </a:t>
              </a:r>
              <a:endParaRPr lang="es-MX" sz="2800" dirty="0" smtClean="0"/>
            </a:p>
            <a:p>
              <a:pPr algn="ctr"/>
              <a:endParaRPr lang="es-MX" sz="2800" b="1" dirty="0">
                <a:solidFill>
                  <a:srgbClr val="66FF33"/>
                </a:solidFill>
                <a:effectLst>
                  <a:outerShdw blurRad="38100" dist="38100" dir="2700000" algn="tl">
                    <a:srgbClr val="000000">
                      <a:alpha val="43137"/>
                    </a:srgbClr>
                  </a:outerShdw>
                </a:effectLst>
                <a:latin typeface="Arial" pitchFamily="34" charset="0"/>
                <a:cs typeface="Arial" pitchFamily="34" charset="0"/>
              </a:endParaRPr>
            </a:p>
            <a:p>
              <a:pPr algn="ctr"/>
              <a:r>
                <a:rPr lang="es-MX" sz="2800" dirty="0" smtClean="0">
                  <a:latin typeface="Arial" panose="020B0604020202020204" pitchFamily="34" charset="0"/>
                  <a:ea typeface="Calibri" panose="020F0502020204030204" pitchFamily="34" charset="0"/>
                </a:rPr>
                <a:t>La </a:t>
              </a:r>
              <a:r>
                <a:rPr lang="es-MX" sz="2800" b="1" dirty="0">
                  <a:solidFill>
                    <a:srgbClr val="00B0F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administración en el futuro </a:t>
              </a:r>
              <a:r>
                <a:rPr lang="es-MX" sz="2800" dirty="0">
                  <a:latin typeface="Arial" panose="020B0604020202020204" pitchFamily="34" charset="0"/>
                  <a:ea typeface="Calibri" panose="020F0502020204030204" pitchFamily="34" charset="0"/>
                </a:rPr>
                <a:t>será la que esté focalizada a </a:t>
              </a:r>
              <a:r>
                <a:rPr lang="es-MX" sz="2800"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potenciar el talento</a:t>
              </a:r>
              <a:r>
                <a:rPr lang="es-MX" sz="2800" dirty="0">
                  <a:latin typeface="Arial" panose="020B0604020202020204" pitchFamily="34" charset="0"/>
                  <a:ea typeface="Calibri" panose="020F0502020204030204" pitchFamily="34" charset="0"/>
                </a:rPr>
                <a:t>, donde </a:t>
              </a:r>
              <a:r>
                <a:rPr lang="es-MX" sz="2800" b="1" dirty="0">
                  <a:solidFill>
                    <a:srgbClr val="FFC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la persona sea el punto de partida y destino </a:t>
              </a:r>
              <a:r>
                <a:rPr lang="es-MX" sz="2800" dirty="0">
                  <a:latin typeface="Arial" panose="020B0604020202020204" pitchFamily="34" charset="0"/>
                  <a:ea typeface="Calibri" panose="020F0502020204030204" pitchFamily="34" charset="0"/>
                </a:rPr>
                <a:t>de las acciones administrativas. </a:t>
              </a:r>
              <a:endParaRPr lang="en-US" sz="2800" b="1" dirty="0">
                <a:solidFill>
                  <a:srgbClr val="66FF33"/>
                </a:solidFill>
                <a:effectLst>
                  <a:outerShdw blurRad="38100" dist="38100" dir="2700000" algn="tl">
                    <a:srgbClr val="000000">
                      <a:alpha val="43137"/>
                    </a:srgbClr>
                  </a:outerShdw>
                </a:effectLst>
                <a:latin typeface="Arial" pitchFamily="34" charset="0"/>
                <a:cs typeface="Arial" pitchFamily="34" charset="0"/>
              </a:endParaRPr>
            </a:p>
          </p:txBody>
        </p:sp>
      </p:grpSp>
    </p:spTree>
    <p:extLst>
      <p:ext uri="{BB962C8B-B14F-4D97-AF65-F5344CB8AC3E}">
        <p14:creationId xmlns:p14="http://schemas.microsoft.com/office/powerpoint/2010/main" val="18751814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8" name="Text Box 6"/>
          <p:cNvSpPr txBox="1">
            <a:spLocks noChangeArrowheads="1"/>
          </p:cNvSpPr>
          <p:nvPr/>
        </p:nvSpPr>
        <p:spPr bwMode="auto">
          <a:xfrm>
            <a:off x="2171700" y="1257300"/>
            <a:ext cx="480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endParaRPr lang="es-ES" altLang="es-MX">
              <a:latin typeface="Cambria" panose="02040503050406030204" pitchFamily="18" charset="0"/>
            </a:endParaRPr>
          </a:p>
        </p:txBody>
      </p:sp>
      <p:sp>
        <p:nvSpPr>
          <p:cNvPr id="409607" name="Text Box 7"/>
          <p:cNvSpPr txBox="1">
            <a:spLocks noChangeArrowheads="1"/>
          </p:cNvSpPr>
          <p:nvPr/>
        </p:nvSpPr>
        <p:spPr bwMode="auto">
          <a:xfrm>
            <a:off x="765292" y="1428750"/>
            <a:ext cx="7623132" cy="4085734"/>
          </a:xfrm>
          <a:prstGeom prst="rect">
            <a:avLst/>
          </a:prstGeom>
          <a:ln w="38100">
            <a:solidFill>
              <a:srgbClr val="C00000"/>
            </a:solidFill>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defRPr/>
            </a:pPr>
            <a:endParaRPr lang="es-MX" sz="3300" b="1" dirty="0">
              <a:solidFill>
                <a:srgbClr val="FF0000"/>
              </a:solidFill>
              <a:effectLst>
                <a:outerShdw blurRad="38100" dist="38100" dir="2700000" algn="tl">
                  <a:srgbClr val="000000"/>
                </a:outerShdw>
              </a:effectLst>
            </a:endParaRPr>
          </a:p>
          <a:p>
            <a:pPr>
              <a:defRPr/>
            </a:pPr>
            <a:endParaRPr lang="es-MX" sz="3300" b="1" dirty="0">
              <a:solidFill>
                <a:srgbClr val="FF0000"/>
              </a:solidFill>
              <a:effectLst>
                <a:outerShdw blurRad="38100" dist="38100" dir="2700000" algn="tl">
                  <a:srgbClr val="000000"/>
                </a:outerShdw>
              </a:effectLst>
            </a:endParaRPr>
          </a:p>
          <a:p>
            <a:pPr algn="ctr">
              <a:defRPr/>
            </a:pPr>
            <a:r>
              <a:rPr lang="es-MX" sz="3600" b="1" dirty="0">
                <a:solidFill>
                  <a:srgbClr val="FF0000"/>
                </a:solidFill>
                <a:effectLst>
                  <a:outerShdw blurRad="38100" dist="38100" dir="2700000" algn="tl">
                    <a:srgbClr val="000000"/>
                  </a:outerShdw>
                </a:effectLst>
              </a:rPr>
              <a:t>¡ MUCHAS GRACIAS POR SU ATENCIÓN !</a:t>
            </a:r>
            <a:endParaRPr lang="es-MX" sz="3600" dirty="0">
              <a:solidFill>
                <a:srgbClr val="FF0000"/>
              </a:solidFill>
            </a:endParaRPr>
          </a:p>
          <a:p>
            <a:pPr algn="ctr">
              <a:defRPr/>
            </a:pPr>
            <a:endParaRPr lang="es-MX" sz="2100" dirty="0"/>
          </a:p>
          <a:p>
            <a:pPr algn="ctr">
              <a:defRPr/>
            </a:pPr>
            <a:r>
              <a:rPr lang="es-MX" sz="2100" b="1" dirty="0" smtClean="0">
                <a:solidFill>
                  <a:srgbClr val="FFFF00"/>
                </a:solidFill>
                <a:effectLst>
                  <a:outerShdw blurRad="38100" dist="38100" dir="2700000" algn="tl">
                    <a:srgbClr val="000000"/>
                  </a:outerShdw>
                </a:effectLst>
              </a:rPr>
              <a:t>Alejandro Herrera Macías</a:t>
            </a:r>
            <a:endParaRPr lang="es-MX" sz="2100" b="1" dirty="0">
              <a:solidFill>
                <a:srgbClr val="FFFF00"/>
              </a:solidFill>
              <a:effectLst>
                <a:outerShdw blurRad="38100" dist="38100" dir="2700000" algn="tl">
                  <a:srgbClr val="000000"/>
                </a:outerShdw>
              </a:effectLst>
            </a:endParaRPr>
          </a:p>
          <a:p>
            <a:pPr algn="ctr">
              <a:defRPr/>
            </a:pPr>
            <a:endParaRPr lang="es-MX" sz="2100" b="1" dirty="0">
              <a:solidFill>
                <a:srgbClr val="FFFF00"/>
              </a:solidFill>
              <a:effectLst>
                <a:outerShdw blurRad="38100" dist="38100" dir="2700000" algn="tl">
                  <a:srgbClr val="000000"/>
                </a:outerShdw>
              </a:effectLst>
            </a:endParaRPr>
          </a:p>
          <a:p>
            <a:pPr algn="ctr">
              <a:defRPr/>
            </a:pPr>
            <a:endParaRPr lang="es-MX" sz="2100" dirty="0"/>
          </a:p>
          <a:p>
            <a:pPr algn="ctr">
              <a:defRPr/>
            </a:pPr>
            <a:r>
              <a:rPr lang="es-MX" sz="2100" b="1" dirty="0" smtClean="0">
                <a:solidFill>
                  <a:srgbClr val="00B050"/>
                </a:solidFill>
                <a:effectLst>
                  <a:outerShdw blurRad="38100" dist="38100" dir="2700000" algn="tl">
                    <a:srgbClr val="000000">
                      <a:alpha val="43137"/>
                    </a:srgbClr>
                  </a:outerShdw>
                </a:effectLst>
                <a:hlinkClick r:id="rId2"/>
              </a:rPr>
              <a:t>alejandro.herrera@cnh.gob.mx </a:t>
            </a:r>
            <a:endParaRPr lang="es-MX" sz="2100" b="1" dirty="0">
              <a:solidFill>
                <a:srgbClr val="00B050"/>
              </a:solidFill>
              <a:effectLst>
                <a:outerShdw blurRad="38100" dist="38100" dir="2700000" algn="tl">
                  <a:srgbClr val="000000">
                    <a:alpha val="43137"/>
                  </a:srgbClr>
                </a:outerShdw>
              </a:effectLst>
            </a:endParaRPr>
          </a:p>
          <a:p>
            <a:pPr algn="ctr">
              <a:defRPr/>
            </a:pPr>
            <a:endParaRPr lang="es-ES" sz="1650" b="1" dirty="0">
              <a:solidFill>
                <a:srgbClr val="FF0000"/>
              </a:solidFill>
              <a:effectLst>
                <a:outerShdw blurRad="38100" dist="38100" dir="2700000" algn="tl">
                  <a:srgbClr val="000000"/>
                </a:outerShdw>
              </a:effectLst>
              <a:latin typeface="Arial" charset="0"/>
            </a:endParaRPr>
          </a:p>
        </p:txBody>
      </p:sp>
    </p:spTree>
    <p:extLst>
      <p:ext uri="{BB962C8B-B14F-4D97-AF65-F5344CB8AC3E}">
        <p14:creationId xmlns:p14="http://schemas.microsoft.com/office/powerpoint/2010/main" val="2587766977"/>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09607">
                                            <p:txEl>
                                              <p:pRg st="2" end="2"/>
                                            </p:txEl>
                                          </p:spTgt>
                                        </p:tgtEl>
                                        <p:attrNameLst>
                                          <p:attrName>style.visibility</p:attrName>
                                        </p:attrNameLst>
                                      </p:cBhvr>
                                      <p:to>
                                        <p:strVal val="visible"/>
                                      </p:to>
                                    </p:set>
                                    <p:anim calcmode="lin" valueType="num">
                                      <p:cBhvr>
                                        <p:cTn id="7" dur="1000" fill="hold"/>
                                        <p:tgtEl>
                                          <p:spTgt spid="409607">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409607">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409607">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40960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09607">
                                            <p:txEl>
                                              <p:pRg st="4" end="4"/>
                                            </p:txEl>
                                          </p:spTgt>
                                        </p:tgtEl>
                                        <p:attrNameLst>
                                          <p:attrName>style.visibility</p:attrName>
                                        </p:attrNameLst>
                                      </p:cBhvr>
                                      <p:to>
                                        <p:strVal val="visible"/>
                                      </p:to>
                                    </p:set>
                                    <p:anim calcmode="lin" valueType="num">
                                      <p:cBhvr>
                                        <p:cTn id="15" dur="1000" fill="hold"/>
                                        <p:tgtEl>
                                          <p:spTgt spid="409607">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409607">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409607">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409607">
                                            <p:txEl>
                                              <p:pRg st="4" end="4"/>
                                            </p:txEl>
                                          </p:spTgt>
                                        </p:tgtEl>
                                      </p:cBhvr>
                                    </p:animEffect>
                                  </p:childTnLst>
                                </p:cTn>
                              </p:par>
                              <p:par>
                                <p:cTn id="19" presetID="31" presetClass="entr" presetSubtype="0" fill="hold" nodeType="withEffect">
                                  <p:stCondLst>
                                    <p:cond delay="0"/>
                                  </p:stCondLst>
                                  <p:childTnLst>
                                    <p:set>
                                      <p:cBhvr>
                                        <p:cTn id="20" dur="1" fill="hold">
                                          <p:stCondLst>
                                            <p:cond delay="0"/>
                                          </p:stCondLst>
                                        </p:cTn>
                                        <p:tgtEl>
                                          <p:spTgt spid="409607">
                                            <p:txEl>
                                              <p:pRg st="7" end="7"/>
                                            </p:txEl>
                                          </p:spTgt>
                                        </p:tgtEl>
                                        <p:attrNameLst>
                                          <p:attrName>style.visibility</p:attrName>
                                        </p:attrNameLst>
                                      </p:cBhvr>
                                      <p:to>
                                        <p:strVal val="visible"/>
                                      </p:to>
                                    </p:set>
                                    <p:anim calcmode="lin" valueType="num">
                                      <p:cBhvr>
                                        <p:cTn id="21" dur="1000" fill="hold"/>
                                        <p:tgtEl>
                                          <p:spTgt spid="409607">
                                            <p:txEl>
                                              <p:pRg st="7" end="7"/>
                                            </p:txEl>
                                          </p:spTgt>
                                        </p:tgtEl>
                                        <p:attrNameLst>
                                          <p:attrName>ppt_w</p:attrName>
                                        </p:attrNameLst>
                                      </p:cBhvr>
                                      <p:tavLst>
                                        <p:tav tm="0">
                                          <p:val>
                                            <p:fltVal val="0"/>
                                          </p:val>
                                        </p:tav>
                                        <p:tav tm="100000">
                                          <p:val>
                                            <p:strVal val="#ppt_w"/>
                                          </p:val>
                                        </p:tav>
                                      </p:tavLst>
                                    </p:anim>
                                    <p:anim calcmode="lin" valueType="num">
                                      <p:cBhvr>
                                        <p:cTn id="22" dur="1000" fill="hold"/>
                                        <p:tgtEl>
                                          <p:spTgt spid="409607">
                                            <p:txEl>
                                              <p:pRg st="7" end="7"/>
                                            </p:txEl>
                                          </p:spTgt>
                                        </p:tgtEl>
                                        <p:attrNameLst>
                                          <p:attrName>ppt_h</p:attrName>
                                        </p:attrNameLst>
                                      </p:cBhvr>
                                      <p:tavLst>
                                        <p:tav tm="0">
                                          <p:val>
                                            <p:fltVal val="0"/>
                                          </p:val>
                                        </p:tav>
                                        <p:tav tm="100000">
                                          <p:val>
                                            <p:strVal val="#ppt_h"/>
                                          </p:val>
                                        </p:tav>
                                      </p:tavLst>
                                    </p:anim>
                                    <p:anim calcmode="lin" valueType="num">
                                      <p:cBhvr>
                                        <p:cTn id="23" dur="1000" fill="hold"/>
                                        <p:tgtEl>
                                          <p:spTgt spid="409607">
                                            <p:txEl>
                                              <p:pRg st="7" end="7"/>
                                            </p:txEl>
                                          </p:spTgt>
                                        </p:tgtEl>
                                        <p:attrNameLst>
                                          <p:attrName>style.rotation</p:attrName>
                                        </p:attrNameLst>
                                      </p:cBhvr>
                                      <p:tavLst>
                                        <p:tav tm="0">
                                          <p:val>
                                            <p:fltVal val="90"/>
                                          </p:val>
                                        </p:tav>
                                        <p:tav tm="100000">
                                          <p:val>
                                            <p:fltVal val="0"/>
                                          </p:val>
                                        </p:tav>
                                      </p:tavLst>
                                    </p:anim>
                                    <p:animEffect transition="in" filter="fade">
                                      <p:cBhvr>
                                        <p:cTn id="24" dur="1000"/>
                                        <p:tgtEl>
                                          <p:spTgt spid="4096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6"/>
          <p:cNvGrpSpPr>
            <a:grpSpLocks/>
          </p:cNvGrpSpPr>
          <p:nvPr/>
        </p:nvGrpSpPr>
        <p:grpSpPr bwMode="auto">
          <a:xfrm>
            <a:off x="-1908720" y="908720"/>
            <a:ext cx="10554730" cy="4969296"/>
            <a:chOff x="-1344" y="912"/>
            <a:chExt cx="6336" cy="2843"/>
          </a:xfrm>
        </p:grpSpPr>
        <p:sp>
          <p:nvSpPr>
            <p:cNvPr id="8195" name="AutoShape 2"/>
            <p:cNvSpPr>
              <a:spLocks noChangeArrowheads="1"/>
            </p:cNvSpPr>
            <p:nvPr/>
          </p:nvSpPr>
          <p:spPr bwMode="gray">
            <a:xfrm rot="5400000">
              <a:off x="-1344" y="912"/>
              <a:ext cx="2791" cy="2791"/>
            </a:xfrm>
            <a:custGeom>
              <a:avLst/>
              <a:gdLst>
                <a:gd name="T0" fmla="*/ 0 w 21600"/>
                <a:gd name="T1" fmla="*/ 0 h 21600"/>
                <a:gd name="T2" fmla="*/ 0 w 21600"/>
                <a:gd name="T3" fmla="*/ 0 h 21600"/>
                <a:gd name="T4" fmla="*/ 0 w 21600"/>
                <a:gd name="T5" fmla="*/ 0 h 21600"/>
                <a:gd name="T6" fmla="*/ 1 w 21600"/>
                <a:gd name="T7" fmla="*/ 0 h 21600"/>
                <a:gd name="T8" fmla="*/ 0 60000 65536"/>
                <a:gd name="T9" fmla="*/ 0 60000 65536"/>
                <a:gd name="T10" fmla="*/ 0 60000 65536"/>
                <a:gd name="T11" fmla="*/ 0 60000 65536"/>
                <a:gd name="T12" fmla="*/ 402 w 21600"/>
                <a:gd name="T13" fmla="*/ 0 h 21600"/>
                <a:gd name="T14" fmla="*/ 21198 w 21600"/>
                <a:gd name="T15" fmla="*/ 13629 h 21600"/>
              </a:gdLst>
              <a:ahLst/>
              <a:cxnLst>
                <a:cxn ang="T8">
                  <a:pos x="T0" y="T1"/>
                </a:cxn>
                <a:cxn ang="T9">
                  <a:pos x="T2" y="T3"/>
                </a:cxn>
                <a:cxn ang="T10">
                  <a:pos x="T4" y="T5"/>
                </a:cxn>
                <a:cxn ang="T11">
                  <a:pos x="T6" y="T7"/>
                </a:cxn>
              </a:cxnLst>
              <a:rect l="T12" t="T13" r="T14" b="T15"/>
              <a:pathLst>
                <a:path w="21600" h="21600">
                  <a:moveTo>
                    <a:pt x="323" y="10641"/>
                  </a:moveTo>
                  <a:cubicBezTo>
                    <a:pt x="410" y="4916"/>
                    <a:pt x="5075" y="321"/>
                    <a:pt x="10800" y="322"/>
                  </a:cubicBezTo>
                  <a:cubicBezTo>
                    <a:pt x="16524" y="322"/>
                    <a:pt x="21189" y="4916"/>
                    <a:pt x="21276" y="10641"/>
                  </a:cubicBezTo>
                  <a:lnTo>
                    <a:pt x="21598" y="10636"/>
                  </a:lnTo>
                  <a:cubicBezTo>
                    <a:pt x="21509" y="4736"/>
                    <a:pt x="16700" y="-1"/>
                    <a:pt x="10799" y="0"/>
                  </a:cubicBezTo>
                  <a:cubicBezTo>
                    <a:pt x="4899" y="0"/>
                    <a:pt x="90" y="4736"/>
                    <a:pt x="1" y="10636"/>
                  </a:cubicBezTo>
                  <a:close/>
                </a:path>
              </a:pathLst>
            </a:custGeom>
            <a:gradFill rotWithShape="0">
              <a:gsLst>
                <a:gs pos="0">
                  <a:srgbClr val="FFFFFF"/>
                </a:gs>
                <a:gs pos="100000">
                  <a:srgbClr val="0099FF"/>
                </a:gs>
              </a:gsLst>
              <a:lin ang="0" scaled="1"/>
            </a:gradFill>
            <a:ln w="9525" algn="ctr">
              <a:noFill/>
              <a:miter lim="800000"/>
              <a:headEnd/>
              <a:tailEnd/>
            </a:ln>
          </p:spPr>
          <p:txBody>
            <a:bodyPr wrap="none" anchor="ctr"/>
            <a:lstStyle/>
            <a:p>
              <a:endParaRPr lang="es-MX">
                <a:solidFill>
                  <a:prstClr val="black"/>
                </a:solidFill>
              </a:endParaRPr>
            </a:p>
          </p:txBody>
        </p:sp>
        <p:sp>
          <p:nvSpPr>
            <p:cNvPr id="8196" name="AutoShape 3"/>
            <p:cNvSpPr>
              <a:spLocks noChangeArrowheads="1"/>
            </p:cNvSpPr>
            <p:nvPr/>
          </p:nvSpPr>
          <p:spPr bwMode="gray">
            <a:xfrm rot="5400000">
              <a:off x="-1185" y="1118"/>
              <a:ext cx="2374" cy="2373"/>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7837 h 21600"/>
              </a:gdLst>
              <a:ahLst/>
              <a:cxnLst>
                <a:cxn ang="T8">
                  <a:pos x="T0" y="T1"/>
                </a:cxn>
                <a:cxn ang="T9">
                  <a:pos x="T2" y="T3"/>
                </a:cxn>
                <a:cxn ang="T10">
                  <a:pos x="T4" y="T5"/>
                </a:cxn>
                <a:cxn ang="T11">
                  <a:pos x="T6" y="T7"/>
                </a:cxn>
              </a:cxnLst>
              <a:rect l="T12" t="T13" r="T14" b="T15"/>
              <a:pathLst>
                <a:path w="21600" h="21600">
                  <a:moveTo>
                    <a:pt x="10056" y="10807"/>
                  </a:moveTo>
                  <a:cubicBezTo>
                    <a:pt x="10056" y="10805"/>
                    <a:pt x="10056" y="10802"/>
                    <a:pt x="10056" y="10800"/>
                  </a:cubicBezTo>
                  <a:cubicBezTo>
                    <a:pt x="10056" y="10389"/>
                    <a:pt x="10389" y="10056"/>
                    <a:pt x="10800" y="10056"/>
                  </a:cubicBezTo>
                  <a:cubicBezTo>
                    <a:pt x="11210" y="10056"/>
                    <a:pt x="11544" y="10389"/>
                    <a:pt x="11544" y="10800"/>
                  </a:cubicBezTo>
                  <a:cubicBezTo>
                    <a:pt x="11544" y="10802"/>
                    <a:pt x="11543" y="10805"/>
                    <a:pt x="11543" y="10807"/>
                  </a:cubicBezTo>
                  <a:lnTo>
                    <a:pt x="21599" y="10916"/>
                  </a:lnTo>
                  <a:cubicBezTo>
                    <a:pt x="21599" y="10877"/>
                    <a:pt x="21600" y="10838"/>
                    <a:pt x="21600" y="10800"/>
                  </a:cubicBezTo>
                  <a:cubicBezTo>
                    <a:pt x="21600" y="4835"/>
                    <a:pt x="16764" y="0"/>
                    <a:pt x="10800" y="0"/>
                  </a:cubicBezTo>
                  <a:cubicBezTo>
                    <a:pt x="4835" y="0"/>
                    <a:pt x="0" y="4835"/>
                    <a:pt x="0" y="10800"/>
                  </a:cubicBezTo>
                  <a:cubicBezTo>
                    <a:pt x="-1" y="10838"/>
                    <a:pt x="0" y="10877"/>
                    <a:pt x="0" y="10916"/>
                  </a:cubicBezTo>
                  <a:close/>
                </a:path>
              </a:pathLst>
            </a:custGeom>
            <a:gradFill rotWithShape="0">
              <a:gsLst>
                <a:gs pos="0">
                  <a:srgbClr val="0099FF"/>
                </a:gs>
                <a:gs pos="100000">
                  <a:srgbClr val="33CC33"/>
                </a:gs>
              </a:gsLst>
              <a:lin ang="0" scaled="1"/>
            </a:gradFill>
            <a:ln w="9525" algn="ctr">
              <a:noFill/>
              <a:miter lim="800000"/>
              <a:headEnd/>
              <a:tailEnd/>
            </a:ln>
          </p:spPr>
          <p:txBody>
            <a:bodyPr wrap="none" anchor="ctr"/>
            <a:lstStyle/>
            <a:p>
              <a:endParaRPr lang="es-MX">
                <a:solidFill>
                  <a:prstClr val="black"/>
                </a:solidFill>
              </a:endParaRPr>
            </a:p>
          </p:txBody>
        </p:sp>
        <p:sp>
          <p:nvSpPr>
            <p:cNvPr id="5" name="Text Box 9"/>
            <p:cNvSpPr txBox="1">
              <a:spLocks noChangeArrowheads="1"/>
            </p:cNvSpPr>
            <p:nvPr/>
          </p:nvSpPr>
          <p:spPr bwMode="gray">
            <a:xfrm rot="16200000">
              <a:off x="-261" y="2254"/>
              <a:ext cx="1514" cy="351"/>
            </a:xfrm>
            <a:prstGeom prst="rect">
              <a:avLst/>
            </a:prstGeom>
            <a:noFill/>
            <a:ln w="9525" algn="ctr">
              <a:noFill/>
              <a:miter lim="800000"/>
              <a:headEnd/>
              <a:tailEnd/>
            </a:ln>
            <a:effectLst/>
          </p:spPr>
          <p:txBody>
            <a:bodyPr wrap="none">
              <a:spAutoFit/>
            </a:bodyPr>
            <a:lstStyle/>
            <a:p>
              <a:pPr algn="r">
                <a:defRPr/>
              </a:pPr>
              <a:r>
                <a:rPr lang="en-US" sz="3200" b="1" dirty="0" smtClean="0">
                  <a:solidFill>
                    <a:srgbClr val="FFFFFF"/>
                  </a:solidFill>
                  <a:effectLst>
                    <a:outerShdw blurRad="38100" dist="38100" dir="2700000" algn="tl">
                      <a:srgbClr val="C0C0C0"/>
                    </a:outerShdw>
                  </a:effectLst>
                </a:rPr>
                <a:t>CONTENIDO</a:t>
              </a:r>
              <a:endParaRPr lang="en-US" sz="3200" b="1" dirty="0">
                <a:solidFill>
                  <a:srgbClr val="FFFFFF"/>
                </a:solidFill>
                <a:effectLst>
                  <a:outerShdw blurRad="38100" dist="38100" dir="2700000" algn="tl">
                    <a:srgbClr val="C0C0C0"/>
                  </a:outerShdw>
                </a:effectLst>
              </a:endParaRPr>
            </a:p>
          </p:txBody>
        </p:sp>
        <p:grpSp>
          <p:nvGrpSpPr>
            <p:cNvPr id="8198" name="Group 41"/>
            <p:cNvGrpSpPr>
              <a:grpSpLocks/>
            </p:cNvGrpSpPr>
            <p:nvPr/>
          </p:nvGrpSpPr>
          <p:grpSpPr bwMode="auto">
            <a:xfrm>
              <a:off x="980" y="1151"/>
              <a:ext cx="3995" cy="469"/>
              <a:chOff x="980" y="1151"/>
              <a:chExt cx="3995" cy="469"/>
            </a:xfrm>
          </p:grpSpPr>
          <p:sp>
            <p:nvSpPr>
              <p:cNvPr id="8227" name="AutoShape 5"/>
              <p:cNvSpPr>
                <a:spLocks noChangeArrowheads="1"/>
              </p:cNvSpPr>
              <p:nvPr/>
            </p:nvSpPr>
            <p:spPr bwMode="gray">
              <a:xfrm>
                <a:off x="1372" y="1151"/>
                <a:ext cx="3603" cy="469"/>
              </a:xfrm>
              <a:prstGeom prst="roundRect">
                <a:avLst>
                  <a:gd name="adj" fmla="val 50000"/>
                </a:avLst>
              </a:prstGeom>
              <a:gradFill rotWithShape="0">
                <a:gsLst>
                  <a:gs pos="0">
                    <a:srgbClr val="33CC33"/>
                  </a:gs>
                  <a:gs pos="100000">
                    <a:schemeClr val="tx1">
                      <a:alpha val="98000"/>
                    </a:schemeClr>
                  </a:gs>
                </a:gsLst>
                <a:lin ang="0" scaled="1"/>
              </a:gradFill>
              <a:ln w="9525" algn="ctr">
                <a:noFill/>
                <a:round/>
                <a:headEnd/>
                <a:tailEnd/>
              </a:ln>
            </p:spPr>
            <p:txBody>
              <a:bodyPr wrap="none" anchor="ctr"/>
              <a:lstStyle/>
              <a:p>
                <a:endParaRPr lang="es-MX">
                  <a:solidFill>
                    <a:prstClr val="black"/>
                  </a:solidFill>
                </a:endParaRPr>
              </a:p>
            </p:txBody>
          </p:sp>
          <p:grpSp>
            <p:nvGrpSpPr>
              <p:cNvPr id="8228" name="Group 6"/>
              <p:cNvGrpSpPr>
                <a:grpSpLocks/>
              </p:cNvGrpSpPr>
              <p:nvPr/>
            </p:nvGrpSpPr>
            <p:grpSpPr bwMode="auto">
              <a:xfrm>
                <a:off x="980" y="1268"/>
                <a:ext cx="316" cy="316"/>
                <a:chOff x="980" y="1412"/>
                <a:chExt cx="316" cy="316"/>
              </a:xfrm>
            </p:grpSpPr>
            <p:sp>
              <p:nvSpPr>
                <p:cNvPr id="8231" name="Oval 7"/>
                <p:cNvSpPr>
                  <a:spLocks noChangeArrowheads="1"/>
                </p:cNvSpPr>
                <p:nvPr/>
              </p:nvSpPr>
              <p:spPr bwMode="gray">
                <a:xfrm>
                  <a:off x="980" y="1412"/>
                  <a:ext cx="316" cy="316"/>
                </a:xfrm>
                <a:prstGeom prst="ellipse">
                  <a:avLst/>
                </a:prstGeom>
                <a:solidFill>
                  <a:srgbClr val="33CC33"/>
                </a:solidFill>
                <a:ln w="9525" algn="ctr">
                  <a:noFill/>
                  <a:round/>
                  <a:headEnd/>
                  <a:tailEnd/>
                </a:ln>
              </p:spPr>
              <p:txBody>
                <a:bodyPr wrap="none" anchor="ctr"/>
                <a:lstStyle/>
                <a:p>
                  <a:endParaRPr lang="es-MX">
                    <a:solidFill>
                      <a:prstClr val="black"/>
                    </a:solidFill>
                  </a:endParaRPr>
                </a:p>
              </p:txBody>
            </p:sp>
            <p:sp>
              <p:nvSpPr>
                <p:cNvPr id="8232" name="Oval 8"/>
                <p:cNvSpPr>
                  <a:spLocks noChangeArrowheads="1"/>
                </p:cNvSpPr>
                <p:nvPr/>
              </p:nvSpPr>
              <p:spPr bwMode="gray">
                <a:xfrm>
                  <a:off x="1028" y="1461"/>
                  <a:ext cx="220" cy="220"/>
                </a:xfrm>
                <a:prstGeom prst="ellipse">
                  <a:avLst/>
                </a:prstGeom>
                <a:solidFill>
                  <a:srgbClr val="FFFFFF"/>
                </a:solidFill>
                <a:ln w="9525" algn="ctr">
                  <a:noFill/>
                  <a:round/>
                  <a:headEnd/>
                  <a:tailEnd/>
                </a:ln>
              </p:spPr>
              <p:txBody>
                <a:bodyPr wrap="none" anchor="ctr"/>
                <a:lstStyle/>
                <a:p>
                  <a:endParaRPr lang="es-MX">
                    <a:solidFill>
                      <a:prstClr val="black"/>
                    </a:solidFill>
                  </a:endParaRPr>
                </a:p>
              </p:txBody>
            </p:sp>
          </p:grpSp>
          <p:sp>
            <p:nvSpPr>
              <p:cNvPr id="8229" name="Text Box 10"/>
              <p:cNvSpPr txBox="1">
                <a:spLocks noChangeArrowheads="1"/>
              </p:cNvSpPr>
              <p:nvPr/>
            </p:nvSpPr>
            <p:spPr bwMode="gray">
              <a:xfrm>
                <a:off x="1035" y="1317"/>
                <a:ext cx="196" cy="231"/>
              </a:xfrm>
              <a:prstGeom prst="rect">
                <a:avLst/>
              </a:prstGeom>
              <a:noFill/>
              <a:ln w="9525" algn="ctr">
                <a:noFill/>
                <a:miter lim="800000"/>
                <a:headEnd/>
                <a:tailEnd/>
              </a:ln>
            </p:spPr>
            <p:txBody>
              <a:bodyPr wrap="none">
                <a:spAutoFit/>
              </a:bodyPr>
              <a:lstStyle/>
              <a:p>
                <a:r>
                  <a:rPr lang="en-US" b="1">
                    <a:solidFill>
                      <a:srgbClr val="000000"/>
                    </a:solidFill>
                  </a:rPr>
                  <a:t>1</a:t>
                </a:r>
              </a:p>
            </p:txBody>
          </p:sp>
          <p:sp>
            <p:nvSpPr>
              <p:cNvPr id="8230" name="Text Box 11"/>
              <p:cNvSpPr txBox="1">
                <a:spLocks noChangeArrowheads="1"/>
              </p:cNvSpPr>
              <p:nvPr/>
            </p:nvSpPr>
            <p:spPr bwMode="gray">
              <a:xfrm>
                <a:off x="2414" y="1288"/>
                <a:ext cx="1201" cy="211"/>
              </a:xfrm>
              <a:prstGeom prst="rect">
                <a:avLst/>
              </a:prstGeom>
              <a:noFill/>
              <a:ln w="9525">
                <a:noFill/>
                <a:miter lim="800000"/>
                <a:headEnd/>
                <a:tailEnd/>
              </a:ln>
            </p:spPr>
            <p:txBody>
              <a:bodyPr wrap="none">
                <a:spAutoFit/>
              </a:bodyPr>
              <a:lstStyle/>
              <a:p>
                <a:pPr algn="ctr"/>
                <a:r>
                  <a:rPr lang="en-US" b="1" dirty="0" smtClean="0">
                    <a:solidFill>
                      <a:prstClr val="white"/>
                    </a:solidFill>
                  </a:rPr>
                  <a:t>PRESENTACIÓN</a:t>
                </a:r>
                <a:endParaRPr lang="en-US" b="1" dirty="0">
                  <a:solidFill>
                    <a:prstClr val="white"/>
                  </a:solidFill>
                </a:endParaRPr>
              </a:p>
            </p:txBody>
          </p:sp>
        </p:grpSp>
        <p:grpSp>
          <p:nvGrpSpPr>
            <p:cNvPr id="8199" name="Group 42"/>
            <p:cNvGrpSpPr>
              <a:grpSpLocks/>
            </p:cNvGrpSpPr>
            <p:nvPr/>
          </p:nvGrpSpPr>
          <p:grpSpPr bwMode="auto">
            <a:xfrm>
              <a:off x="1193" y="1729"/>
              <a:ext cx="3782" cy="635"/>
              <a:chOff x="1193" y="1729"/>
              <a:chExt cx="3782" cy="635"/>
            </a:xfrm>
          </p:grpSpPr>
          <p:sp>
            <p:nvSpPr>
              <p:cNvPr id="8221" name="AutoShape 4"/>
              <p:cNvSpPr>
                <a:spLocks noChangeArrowheads="1"/>
              </p:cNvSpPr>
              <p:nvPr/>
            </p:nvSpPr>
            <p:spPr bwMode="gray">
              <a:xfrm>
                <a:off x="1527" y="1729"/>
                <a:ext cx="3448" cy="635"/>
              </a:xfrm>
              <a:prstGeom prst="roundRect">
                <a:avLst>
                  <a:gd name="adj" fmla="val 50000"/>
                </a:avLst>
              </a:prstGeom>
              <a:gradFill rotWithShape="0">
                <a:gsLst>
                  <a:gs pos="0">
                    <a:srgbClr val="0099FF"/>
                  </a:gs>
                  <a:gs pos="100000">
                    <a:schemeClr val="tx1"/>
                  </a:gs>
                </a:gsLst>
                <a:lin ang="0" scaled="1"/>
              </a:gradFill>
              <a:ln w="9525" algn="ctr">
                <a:noFill/>
                <a:round/>
                <a:headEnd/>
                <a:tailEnd/>
              </a:ln>
            </p:spPr>
            <p:txBody>
              <a:bodyPr wrap="none" anchor="ctr"/>
              <a:lstStyle/>
              <a:p>
                <a:endParaRPr lang="es-MX">
                  <a:solidFill>
                    <a:prstClr val="black"/>
                  </a:solidFill>
                </a:endParaRPr>
              </a:p>
            </p:txBody>
          </p:sp>
          <p:sp>
            <p:nvSpPr>
              <p:cNvPr id="8222" name="Text Box 12"/>
              <p:cNvSpPr txBox="1">
                <a:spLocks noChangeArrowheads="1"/>
              </p:cNvSpPr>
              <p:nvPr/>
            </p:nvSpPr>
            <p:spPr bwMode="gray">
              <a:xfrm>
                <a:off x="1574" y="1823"/>
                <a:ext cx="3298" cy="370"/>
              </a:xfrm>
              <a:prstGeom prst="rect">
                <a:avLst/>
              </a:prstGeom>
              <a:noFill/>
              <a:ln w="9525">
                <a:noFill/>
                <a:miter lim="800000"/>
                <a:headEnd/>
                <a:tailEnd/>
              </a:ln>
            </p:spPr>
            <p:txBody>
              <a:bodyPr wrap="none">
                <a:spAutoFit/>
              </a:bodyPr>
              <a:lstStyle/>
              <a:p>
                <a:r>
                  <a:rPr lang="en-US" b="1" dirty="0" smtClean="0">
                    <a:solidFill>
                      <a:prstClr val="white"/>
                    </a:solidFill>
                  </a:rPr>
                  <a:t>LA PLANEACIÓN PROSPECTIVA Y EL SERVICIO</a:t>
                </a:r>
              </a:p>
              <a:p>
                <a:pPr algn="ctr"/>
                <a:r>
                  <a:rPr lang="en-US" b="1" dirty="0" smtClean="0">
                    <a:solidFill>
                      <a:prstClr val="white"/>
                    </a:solidFill>
                  </a:rPr>
                  <a:t>PROFESIONAL DE CARRERA</a:t>
                </a:r>
                <a:endParaRPr lang="en-US" b="1" dirty="0">
                  <a:solidFill>
                    <a:prstClr val="white"/>
                  </a:solidFill>
                </a:endParaRPr>
              </a:p>
            </p:txBody>
          </p:sp>
          <p:grpSp>
            <p:nvGrpSpPr>
              <p:cNvPr id="8223" name="Group 14"/>
              <p:cNvGrpSpPr>
                <a:grpSpLocks/>
              </p:cNvGrpSpPr>
              <p:nvPr/>
            </p:nvGrpSpPr>
            <p:grpSpPr bwMode="auto">
              <a:xfrm>
                <a:off x="1193" y="1879"/>
                <a:ext cx="316" cy="320"/>
                <a:chOff x="973" y="1563"/>
                <a:chExt cx="316" cy="320"/>
              </a:xfrm>
            </p:grpSpPr>
            <p:sp>
              <p:nvSpPr>
                <p:cNvPr id="8225" name="Oval 15"/>
                <p:cNvSpPr>
                  <a:spLocks noChangeArrowheads="1"/>
                </p:cNvSpPr>
                <p:nvPr/>
              </p:nvSpPr>
              <p:spPr bwMode="gray">
                <a:xfrm>
                  <a:off x="973" y="1563"/>
                  <a:ext cx="316" cy="320"/>
                </a:xfrm>
                <a:prstGeom prst="ellipse">
                  <a:avLst/>
                </a:prstGeom>
                <a:solidFill>
                  <a:srgbClr val="0099FF"/>
                </a:solidFill>
                <a:ln w="9525" algn="ctr">
                  <a:noFill/>
                  <a:round/>
                  <a:headEnd/>
                  <a:tailEnd/>
                </a:ln>
              </p:spPr>
              <p:txBody>
                <a:bodyPr wrap="none" anchor="ctr"/>
                <a:lstStyle/>
                <a:p>
                  <a:endParaRPr lang="es-MX">
                    <a:solidFill>
                      <a:prstClr val="black"/>
                    </a:solidFill>
                  </a:endParaRPr>
                </a:p>
              </p:txBody>
            </p:sp>
            <p:sp>
              <p:nvSpPr>
                <p:cNvPr id="8226" name="Oval 16"/>
                <p:cNvSpPr>
                  <a:spLocks noChangeArrowheads="1"/>
                </p:cNvSpPr>
                <p:nvPr/>
              </p:nvSpPr>
              <p:spPr bwMode="gray">
                <a:xfrm>
                  <a:off x="1011" y="1617"/>
                  <a:ext cx="220" cy="220"/>
                </a:xfrm>
                <a:prstGeom prst="ellipse">
                  <a:avLst/>
                </a:prstGeom>
                <a:solidFill>
                  <a:srgbClr val="FFFFFF"/>
                </a:solidFill>
                <a:ln w="9525" algn="ctr">
                  <a:noFill/>
                  <a:round/>
                  <a:headEnd/>
                  <a:tailEnd/>
                </a:ln>
              </p:spPr>
              <p:txBody>
                <a:bodyPr wrap="none" anchor="ctr"/>
                <a:lstStyle/>
                <a:p>
                  <a:endParaRPr lang="es-MX">
                    <a:solidFill>
                      <a:prstClr val="black"/>
                    </a:solidFill>
                  </a:endParaRPr>
                </a:p>
              </p:txBody>
            </p:sp>
          </p:grpSp>
          <p:sp>
            <p:nvSpPr>
              <p:cNvPr id="8224" name="Text Box 17"/>
              <p:cNvSpPr txBox="1">
                <a:spLocks noChangeArrowheads="1"/>
              </p:cNvSpPr>
              <p:nvPr/>
            </p:nvSpPr>
            <p:spPr bwMode="gray">
              <a:xfrm>
                <a:off x="1258" y="1915"/>
                <a:ext cx="196" cy="231"/>
              </a:xfrm>
              <a:prstGeom prst="rect">
                <a:avLst/>
              </a:prstGeom>
              <a:noFill/>
              <a:ln w="9525" algn="ctr">
                <a:noFill/>
                <a:miter lim="800000"/>
                <a:headEnd/>
                <a:tailEnd/>
              </a:ln>
            </p:spPr>
            <p:txBody>
              <a:bodyPr wrap="none">
                <a:spAutoFit/>
              </a:bodyPr>
              <a:lstStyle/>
              <a:p>
                <a:r>
                  <a:rPr lang="en-US" b="1" dirty="0">
                    <a:solidFill>
                      <a:srgbClr val="000000"/>
                    </a:solidFill>
                  </a:rPr>
                  <a:t>2</a:t>
                </a:r>
              </a:p>
            </p:txBody>
          </p:sp>
        </p:grpSp>
        <p:grpSp>
          <p:nvGrpSpPr>
            <p:cNvPr id="8200" name="Group 43"/>
            <p:cNvGrpSpPr>
              <a:grpSpLocks/>
            </p:cNvGrpSpPr>
            <p:nvPr/>
          </p:nvGrpSpPr>
          <p:grpSpPr bwMode="auto">
            <a:xfrm>
              <a:off x="1161" y="2463"/>
              <a:ext cx="3814" cy="568"/>
              <a:chOff x="1161" y="2463"/>
              <a:chExt cx="3814" cy="568"/>
            </a:xfrm>
          </p:grpSpPr>
          <p:sp>
            <p:nvSpPr>
              <p:cNvPr id="8215" name="AutoShape 18"/>
              <p:cNvSpPr>
                <a:spLocks noChangeArrowheads="1"/>
              </p:cNvSpPr>
              <p:nvPr/>
            </p:nvSpPr>
            <p:spPr bwMode="gray">
              <a:xfrm>
                <a:off x="1489" y="2463"/>
                <a:ext cx="3486" cy="568"/>
              </a:xfrm>
              <a:prstGeom prst="roundRect">
                <a:avLst>
                  <a:gd name="adj" fmla="val 50000"/>
                </a:avLst>
              </a:prstGeom>
              <a:gradFill rotWithShape="0">
                <a:gsLst>
                  <a:gs pos="0">
                    <a:srgbClr val="33CC33"/>
                  </a:gs>
                  <a:gs pos="100000">
                    <a:schemeClr val="tx1">
                      <a:alpha val="98000"/>
                    </a:schemeClr>
                  </a:gs>
                </a:gsLst>
                <a:lin ang="0" scaled="1"/>
              </a:gradFill>
              <a:ln w="9525" algn="ctr">
                <a:noFill/>
                <a:round/>
                <a:headEnd/>
                <a:tailEnd/>
              </a:ln>
            </p:spPr>
            <p:txBody>
              <a:bodyPr wrap="none" anchor="ctr"/>
              <a:lstStyle/>
              <a:p>
                <a:endParaRPr lang="es-MX">
                  <a:solidFill>
                    <a:prstClr val="black"/>
                  </a:solidFill>
                </a:endParaRPr>
              </a:p>
            </p:txBody>
          </p:sp>
          <p:grpSp>
            <p:nvGrpSpPr>
              <p:cNvPr id="8216" name="Group 19"/>
              <p:cNvGrpSpPr>
                <a:grpSpLocks/>
              </p:cNvGrpSpPr>
              <p:nvPr/>
            </p:nvGrpSpPr>
            <p:grpSpPr bwMode="auto">
              <a:xfrm>
                <a:off x="1161" y="2583"/>
                <a:ext cx="316" cy="317"/>
                <a:chOff x="852" y="1812"/>
                <a:chExt cx="316" cy="317"/>
              </a:xfrm>
            </p:grpSpPr>
            <p:sp>
              <p:nvSpPr>
                <p:cNvPr id="8219" name="Oval 20"/>
                <p:cNvSpPr>
                  <a:spLocks noChangeArrowheads="1"/>
                </p:cNvSpPr>
                <p:nvPr/>
              </p:nvSpPr>
              <p:spPr bwMode="gray">
                <a:xfrm>
                  <a:off x="852" y="1812"/>
                  <a:ext cx="316" cy="317"/>
                </a:xfrm>
                <a:prstGeom prst="ellipse">
                  <a:avLst/>
                </a:prstGeom>
                <a:solidFill>
                  <a:srgbClr val="33CC33"/>
                </a:solidFill>
                <a:ln w="9525" algn="ctr">
                  <a:noFill/>
                  <a:round/>
                  <a:headEnd/>
                  <a:tailEnd/>
                </a:ln>
              </p:spPr>
              <p:txBody>
                <a:bodyPr wrap="none" anchor="ctr"/>
                <a:lstStyle/>
                <a:p>
                  <a:endParaRPr lang="es-MX">
                    <a:solidFill>
                      <a:prstClr val="black"/>
                    </a:solidFill>
                  </a:endParaRPr>
                </a:p>
              </p:txBody>
            </p:sp>
            <p:sp>
              <p:nvSpPr>
                <p:cNvPr id="8220" name="Oval 21"/>
                <p:cNvSpPr>
                  <a:spLocks noChangeArrowheads="1"/>
                </p:cNvSpPr>
                <p:nvPr/>
              </p:nvSpPr>
              <p:spPr bwMode="gray">
                <a:xfrm>
                  <a:off x="883" y="1864"/>
                  <a:ext cx="220" cy="220"/>
                </a:xfrm>
                <a:prstGeom prst="ellipse">
                  <a:avLst/>
                </a:prstGeom>
                <a:solidFill>
                  <a:srgbClr val="FFFFFF"/>
                </a:solidFill>
                <a:ln w="9525" algn="ctr">
                  <a:noFill/>
                  <a:round/>
                  <a:headEnd/>
                  <a:tailEnd/>
                </a:ln>
              </p:spPr>
              <p:txBody>
                <a:bodyPr wrap="none" anchor="ctr"/>
                <a:lstStyle/>
                <a:p>
                  <a:endParaRPr lang="es-MX">
                    <a:solidFill>
                      <a:prstClr val="black"/>
                    </a:solidFill>
                  </a:endParaRPr>
                </a:p>
              </p:txBody>
            </p:sp>
          </p:grpSp>
          <p:sp>
            <p:nvSpPr>
              <p:cNvPr id="8217" name="Text Box 22"/>
              <p:cNvSpPr txBox="1">
                <a:spLocks noChangeArrowheads="1"/>
              </p:cNvSpPr>
              <p:nvPr/>
            </p:nvSpPr>
            <p:spPr bwMode="gray">
              <a:xfrm>
                <a:off x="1206" y="2635"/>
                <a:ext cx="196" cy="231"/>
              </a:xfrm>
              <a:prstGeom prst="rect">
                <a:avLst/>
              </a:prstGeom>
              <a:noFill/>
              <a:ln w="9525" algn="ctr">
                <a:noFill/>
                <a:miter lim="800000"/>
                <a:headEnd/>
                <a:tailEnd/>
              </a:ln>
            </p:spPr>
            <p:txBody>
              <a:bodyPr wrap="none">
                <a:spAutoFit/>
              </a:bodyPr>
              <a:lstStyle/>
              <a:p>
                <a:r>
                  <a:rPr lang="en-US" b="1" dirty="0">
                    <a:solidFill>
                      <a:srgbClr val="000000"/>
                    </a:solidFill>
                  </a:rPr>
                  <a:t>3</a:t>
                </a:r>
              </a:p>
            </p:txBody>
          </p:sp>
        </p:grpSp>
        <p:grpSp>
          <p:nvGrpSpPr>
            <p:cNvPr id="8201" name="Group 44"/>
            <p:cNvGrpSpPr>
              <a:grpSpLocks/>
            </p:cNvGrpSpPr>
            <p:nvPr/>
          </p:nvGrpSpPr>
          <p:grpSpPr bwMode="auto">
            <a:xfrm>
              <a:off x="907" y="2605"/>
              <a:ext cx="4085" cy="1150"/>
              <a:chOff x="907" y="2605"/>
              <a:chExt cx="4085" cy="1150"/>
            </a:xfrm>
          </p:grpSpPr>
          <p:sp>
            <p:nvSpPr>
              <p:cNvPr id="8209" name="AutoShape 24"/>
              <p:cNvSpPr>
                <a:spLocks noChangeArrowheads="1"/>
              </p:cNvSpPr>
              <p:nvPr/>
            </p:nvSpPr>
            <p:spPr bwMode="gray">
              <a:xfrm>
                <a:off x="1268" y="3170"/>
                <a:ext cx="3724" cy="585"/>
              </a:xfrm>
              <a:prstGeom prst="roundRect">
                <a:avLst>
                  <a:gd name="adj" fmla="val 50000"/>
                </a:avLst>
              </a:prstGeom>
              <a:gradFill rotWithShape="0">
                <a:gsLst>
                  <a:gs pos="0">
                    <a:srgbClr val="0099FF"/>
                  </a:gs>
                  <a:gs pos="100000">
                    <a:schemeClr val="tx1"/>
                  </a:gs>
                </a:gsLst>
                <a:lin ang="0" scaled="1"/>
              </a:gradFill>
              <a:ln w="9525" algn="ctr">
                <a:noFill/>
                <a:round/>
                <a:headEnd/>
                <a:tailEnd/>
              </a:ln>
            </p:spPr>
            <p:txBody>
              <a:bodyPr wrap="none" anchor="ctr"/>
              <a:lstStyle/>
              <a:p>
                <a:pPr algn="ctr"/>
                <a:r>
                  <a:rPr lang="es-MX" b="1" dirty="0" smtClean="0">
                    <a:solidFill>
                      <a:prstClr val="black"/>
                    </a:solidFill>
                  </a:rPr>
                  <a:t>CONCLUSIÓN </a:t>
                </a:r>
                <a:endParaRPr lang="es-MX" b="1" dirty="0">
                  <a:solidFill>
                    <a:prstClr val="black"/>
                  </a:solidFill>
                </a:endParaRPr>
              </a:p>
            </p:txBody>
          </p:sp>
          <p:sp>
            <p:nvSpPr>
              <p:cNvPr id="8210" name="Text Box 25"/>
              <p:cNvSpPr txBox="1">
                <a:spLocks noChangeArrowheads="1"/>
              </p:cNvSpPr>
              <p:nvPr/>
            </p:nvSpPr>
            <p:spPr bwMode="gray">
              <a:xfrm>
                <a:off x="1574" y="2605"/>
                <a:ext cx="3188" cy="211"/>
              </a:xfrm>
              <a:prstGeom prst="rect">
                <a:avLst/>
              </a:prstGeom>
              <a:noFill/>
              <a:ln w="9525">
                <a:noFill/>
                <a:miter lim="800000"/>
                <a:headEnd/>
                <a:tailEnd/>
              </a:ln>
            </p:spPr>
            <p:txBody>
              <a:bodyPr wrap="none">
                <a:spAutoFit/>
              </a:bodyPr>
              <a:lstStyle/>
              <a:p>
                <a:r>
                  <a:rPr lang="en-US" b="1" dirty="0" smtClean="0">
                    <a:solidFill>
                      <a:prstClr val="white"/>
                    </a:solidFill>
                  </a:rPr>
                  <a:t>DOCUMENTOS QUE FUNDAMENTAN EL S.P.C.</a:t>
                </a:r>
                <a:endParaRPr lang="en-US" b="1" dirty="0">
                  <a:solidFill>
                    <a:prstClr val="white"/>
                  </a:solidFill>
                </a:endParaRPr>
              </a:p>
            </p:txBody>
          </p:sp>
          <p:grpSp>
            <p:nvGrpSpPr>
              <p:cNvPr id="8211" name="Group 26"/>
              <p:cNvGrpSpPr>
                <a:grpSpLocks/>
              </p:cNvGrpSpPr>
              <p:nvPr/>
            </p:nvGrpSpPr>
            <p:grpSpPr bwMode="auto">
              <a:xfrm>
                <a:off x="907" y="3116"/>
                <a:ext cx="316" cy="316"/>
                <a:chOff x="687" y="1870"/>
                <a:chExt cx="316" cy="316"/>
              </a:xfrm>
            </p:grpSpPr>
            <p:sp>
              <p:nvSpPr>
                <p:cNvPr id="8213" name="Oval 27"/>
                <p:cNvSpPr>
                  <a:spLocks noChangeArrowheads="1"/>
                </p:cNvSpPr>
                <p:nvPr/>
              </p:nvSpPr>
              <p:spPr bwMode="gray">
                <a:xfrm>
                  <a:off x="687" y="1870"/>
                  <a:ext cx="316" cy="316"/>
                </a:xfrm>
                <a:prstGeom prst="ellipse">
                  <a:avLst/>
                </a:prstGeom>
                <a:solidFill>
                  <a:srgbClr val="0099FF"/>
                </a:solidFill>
                <a:ln w="9525" algn="ctr">
                  <a:noFill/>
                  <a:round/>
                  <a:headEnd/>
                  <a:tailEnd/>
                </a:ln>
              </p:spPr>
              <p:txBody>
                <a:bodyPr wrap="none" anchor="ctr"/>
                <a:lstStyle/>
                <a:p>
                  <a:endParaRPr lang="es-MX">
                    <a:solidFill>
                      <a:prstClr val="black"/>
                    </a:solidFill>
                  </a:endParaRPr>
                </a:p>
              </p:txBody>
            </p:sp>
            <p:sp>
              <p:nvSpPr>
                <p:cNvPr id="8214" name="Oval 28"/>
                <p:cNvSpPr>
                  <a:spLocks noChangeArrowheads="1"/>
                </p:cNvSpPr>
                <p:nvPr/>
              </p:nvSpPr>
              <p:spPr bwMode="gray">
                <a:xfrm>
                  <a:off x="728" y="1910"/>
                  <a:ext cx="220" cy="220"/>
                </a:xfrm>
                <a:prstGeom prst="ellipse">
                  <a:avLst/>
                </a:prstGeom>
                <a:solidFill>
                  <a:srgbClr val="FFFFFF"/>
                </a:solidFill>
                <a:ln w="9525" algn="ctr">
                  <a:noFill/>
                  <a:round/>
                  <a:headEnd/>
                  <a:tailEnd/>
                </a:ln>
              </p:spPr>
              <p:txBody>
                <a:bodyPr wrap="none" anchor="ctr"/>
                <a:lstStyle/>
                <a:p>
                  <a:endParaRPr lang="es-MX">
                    <a:solidFill>
                      <a:prstClr val="black"/>
                    </a:solidFill>
                  </a:endParaRPr>
                </a:p>
              </p:txBody>
            </p:sp>
          </p:grpSp>
          <p:sp>
            <p:nvSpPr>
              <p:cNvPr id="8212" name="Text Box 29"/>
              <p:cNvSpPr txBox="1">
                <a:spLocks noChangeArrowheads="1"/>
              </p:cNvSpPr>
              <p:nvPr/>
            </p:nvSpPr>
            <p:spPr bwMode="gray">
              <a:xfrm>
                <a:off x="952" y="3159"/>
                <a:ext cx="196" cy="231"/>
              </a:xfrm>
              <a:prstGeom prst="rect">
                <a:avLst/>
              </a:prstGeom>
              <a:noFill/>
              <a:ln w="9525" algn="ctr">
                <a:noFill/>
                <a:miter lim="800000"/>
                <a:headEnd/>
                <a:tailEnd/>
              </a:ln>
            </p:spPr>
            <p:txBody>
              <a:bodyPr wrap="none">
                <a:spAutoFit/>
              </a:bodyPr>
              <a:lstStyle/>
              <a:p>
                <a:r>
                  <a:rPr lang="en-US" b="1" dirty="0">
                    <a:solidFill>
                      <a:srgbClr val="000000"/>
                    </a:solidFill>
                  </a:rPr>
                  <a:t>4</a:t>
                </a:r>
              </a:p>
            </p:txBody>
          </p:sp>
        </p:grpSp>
      </p:grpSp>
    </p:spTree>
    <p:extLst>
      <p:ext uri="{BB962C8B-B14F-4D97-AF65-F5344CB8AC3E}">
        <p14:creationId xmlns:p14="http://schemas.microsoft.com/office/powerpoint/2010/main" val="316961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 from="(-#ppt_w/2)" to="(#ppt_x)" calcmode="lin" valueType="num">
                                      <p:cBhvr>
                                        <p:cTn id="7" dur="600" fill="hold">
                                          <p:stCondLst>
                                            <p:cond delay="0"/>
                                          </p:stCondLst>
                                        </p:cTn>
                                        <p:tgtEl>
                                          <p:spTgt spid="8194"/>
                                        </p:tgtEl>
                                        <p:attrNameLst>
                                          <p:attrName>ppt_x</p:attrName>
                                        </p:attrNameLst>
                                      </p:cBhvr>
                                    </p:anim>
                                    <p:anim from="0" to="-1.0" calcmode="lin" valueType="num">
                                      <p:cBhvr>
                                        <p:cTn id="8" dur="200" decel="50000" autoRev="1" fill="hold">
                                          <p:stCondLst>
                                            <p:cond delay="600"/>
                                          </p:stCondLst>
                                        </p:cTn>
                                        <p:tgtEl>
                                          <p:spTgt spid="8194"/>
                                        </p:tgtEl>
                                        <p:attrNameLst>
                                          <p:attrName>xshear</p:attrName>
                                        </p:attrNameLst>
                                      </p:cBhvr>
                                    </p:anim>
                                    <p:animScale>
                                      <p:cBhvr>
                                        <p:cTn id="9" dur="200" decel="100000" autoRev="1" fill="hold">
                                          <p:stCondLst>
                                            <p:cond delay="600"/>
                                          </p:stCondLst>
                                        </p:cTn>
                                        <p:tgtEl>
                                          <p:spTgt spid="8194"/>
                                        </p:tgtEl>
                                      </p:cBhvr>
                                      <p:from x="100000" y="100000"/>
                                      <p:to x="80000" y="100000"/>
                                    </p:animScale>
                                    <p:anim by="(#ppt_h/3+#ppt_w*0.1)" calcmode="lin" valueType="num">
                                      <p:cBhvr additive="sum">
                                        <p:cTn id="10" dur="200" decel="100000" autoRev="1" fill="hold">
                                          <p:stCondLst>
                                            <p:cond delay="600"/>
                                          </p:stCondLst>
                                        </p:cTn>
                                        <p:tgtEl>
                                          <p:spTgt spid="819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611560" y="548680"/>
            <a:ext cx="7791286" cy="5259983"/>
            <a:chOff x="527" y="1252"/>
            <a:chExt cx="2222" cy="2411"/>
          </a:xfrm>
        </p:grpSpPr>
        <p:sp>
          <p:nvSpPr>
            <p:cNvPr id="3" name="Rectangle 5"/>
            <p:cNvSpPr>
              <a:spLocks noChangeArrowheads="1"/>
            </p:cNvSpPr>
            <p:nvPr/>
          </p:nvSpPr>
          <p:spPr bwMode="gray">
            <a:xfrm rot="-319177">
              <a:off x="527" y="1252"/>
              <a:ext cx="2144" cy="2411"/>
            </a:xfrm>
            <a:prstGeom prst="rect">
              <a:avLst/>
            </a:prstGeom>
            <a:solidFill>
              <a:srgbClr val="000000">
                <a:alpha val="39999"/>
              </a:srgbClr>
            </a:solidFill>
            <a:ln w="9525">
              <a:noFill/>
              <a:miter lim="800000"/>
              <a:headEnd/>
              <a:tailEnd/>
            </a:ln>
          </p:spPr>
          <p:txBody>
            <a:bodyPr wrap="none" anchor="ctr"/>
            <a:lstStyle/>
            <a:p>
              <a:endParaRPr lang="es-MX">
                <a:latin typeface="Calibri" pitchFamily="34" charset="0"/>
              </a:endParaRPr>
            </a:p>
          </p:txBody>
        </p:sp>
        <p:sp>
          <p:nvSpPr>
            <p:cNvPr id="4" name="Rectangle 6"/>
            <p:cNvSpPr>
              <a:spLocks noChangeArrowheads="1"/>
            </p:cNvSpPr>
            <p:nvPr/>
          </p:nvSpPr>
          <p:spPr bwMode="gray">
            <a:xfrm>
              <a:off x="653" y="1321"/>
              <a:ext cx="2096" cy="2202"/>
            </a:xfrm>
            <a:prstGeom prst="rect">
              <a:avLst/>
            </a:prstGeom>
            <a:gradFill rotWithShape="1">
              <a:gsLst>
                <a:gs pos="0">
                  <a:srgbClr val="FFFFFF"/>
                </a:gs>
                <a:gs pos="100000">
                  <a:srgbClr val="DBD3A9"/>
                </a:gs>
              </a:gsLst>
              <a:lin ang="2700000" scaled="1"/>
            </a:gradFill>
            <a:ln w="9525">
              <a:solidFill>
                <a:srgbClr val="000000"/>
              </a:solidFill>
              <a:miter lim="800000"/>
              <a:headEnd/>
              <a:tailEnd/>
            </a:ln>
          </p:spPr>
          <p:txBody>
            <a:bodyPr wrap="none" anchor="ctr"/>
            <a:lstStyle/>
            <a:p>
              <a:endParaRPr lang="es-MX" dirty="0">
                <a:latin typeface="+mj-lt"/>
              </a:endParaRPr>
            </a:p>
          </p:txBody>
        </p:sp>
        <p:sp>
          <p:nvSpPr>
            <p:cNvPr id="5" name="Text Box 8"/>
            <p:cNvSpPr txBox="1">
              <a:spLocks noChangeArrowheads="1"/>
            </p:cNvSpPr>
            <p:nvPr/>
          </p:nvSpPr>
          <p:spPr bwMode="gray">
            <a:xfrm>
              <a:off x="759" y="1440"/>
              <a:ext cx="1980" cy="1622"/>
            </a:xfrm>
            <a:prstGeom prst="rect">
              <a:avLst/>
            </a:prstGeom>
            <a:noFill/>
            <a:ln w="9525" algn="ctr">
              <a:noFill/>
              <a:miter lim="800000"/>
              <a:headEnd/>
              <a:tailEnd/>
            </a:ln>
          </p:spPr>
          <p:txBody>
            <a:bodyPr>
              <a:spAutoFit/>
            </a:bodyPr>
            <a:lstStyle/>
            <a:p>
              <a:pPr algn="ctr"/>
              <a:r>
                <a:rPr lang="en-US" sz="2800" b="1" dirty="0" err="1" smtClean="0">
                  <a:solidFill>
                    <a:srgbClr val="003366"/>
                  </a:solidFill>
                  <a:latin typeface="Arial" pitchFamily="34" charset="0"/>
                  <a:cs typeface="Arial" pitchFamily="34" charset="0"/>
                </a:rPr>
                <a:t>Presentación</a:t>
              </a:r>
              <a:r>
                <a:rPr lang="en-US" sz="2800" b="1" dirty="0" smtClean="0">
                  <a:solidFill>
                    <a:srgbClr val="003366"/>
                  </a:solidFill>
                  <a:latin typeface="Arial" pitchFamily="34" charset="0"/>
                  <a:cs typeface="Arial" pitchFamily="34" charset="0"/>
                </a:rPr>
                <a:t>: </a:t>
              </a:r>
            </a:p>
            <a:p>
              <a:pPr algn="ctr"/>
              <a:endParaRPr lang="en-US" sz="2800" b="1" dirty="0" smtClean="0">
                <a:solidFill>
                  <a:srgbClr val="003366"/>
                </a:solidFill>
                <a:latin typeface="Arial" pitchFamily="34" charset="0"/>
                <a:cs typeface="Arial" pitchFamily="34" charset="0"/>
              </a:endParaRPr>
            </a:p>
            <a:p>
              <a:pPr algn="just"/>
              <a:r>
                <a:rPr lang="es-MX" sz="2800" dirty="0">
                  <a:latin typeface="Arial" panose="020B0604020202020204" pitchFamily="34" charset="0"/>
                  <a:ea typeface="Calibri" panose="020F0502020204030204" pitchFamily="34" charset="0"/>
                </a:rPr>
                <a:t>Desde sus orígenes, </a:t>
              </a:r>
              <a:r>
                <a:rPr lang="es-MX" sz="2800" b="1" dirty="0">
                  <a:solidFill>
                    <a:srgbClr val="0070C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la administración pública mexicana ha tenido que readecuarse</a:t>
              </a:r>
              <a:r>
                <a:rPr lang="es-MX" sz="2800" dirty="0">
                  <a:latin typeface="Arial" panose="020B0604020202020204" pitchFamily="34" charset="0"/>
                  <a:ea typeface="Calibri" panose="020F0502020204030204" pitchFamily="34" charset="0"/>
                </a:rPr>
                <a:t> casi de manera permanente, aunque no siempre ha logrado </a:t>
              </a:r>
              <a:r>
                <a:rPr lang="es-MX" sz="2800" dirty="0" smtClean="0">
                  <a:latin typeface="Arial" panose="020B0604020202020204" pitchFamily="34" charset="0"/>
                  <a:ea typeface="Calibri" panose="020F0502020204030204" pitchFamily="34" charset="0"/>
                </a:rPr>
                <a:t>los mejores </a:t>
              </a:r>
              <a:r>
                <a:rPr lang="es-MX" sz="2800" dirty="0">
                  <a:latin typeface="Arial" panose="020B0604020202020204" pitchFamily="34" charset="0"/>
                  <a:ea typeface="Calibri" panose="020F0502020204030204" pitchFamily="34" charset="0"/>
                </a:rPr>
                <a:t>resultados. A este proceso se le ha denominado </a:t>
              </a:r>
              <a:r>
                <a:rPr lang="es-MX" sz="2800"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s-MX" sz="2800" b="1" i="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Reforma Administrativa</a:t>
              </a:r>
              <a:r>
                <a:rPr lang="es-MX" sz="2800"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endParaRPr lang="en-US" sz="2800" b="1" dirty="0">
                <a:solidFill>
                  <a:srgbClr val="FF0000"/>
                </a:solidFill>
                <a:effectLst>
                  <a:outerShdw blurRad="38100" dist="38100" dir="2700000" algn="tl">
                    <a:srgbClr val="000000">
                      <a:alpha val="43137"/>
                    </a:srgbClr>
                  </a:outerShdw>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539552" y="476672"/>
            <a:ext cx="8208912" cy="5616624"/>
            <a:chOff x="527" y="1252"/>
            <a:chExt cx="2222" cy="2411"/>
          </a:xfrm>
        </p:grpSpPr>
        <p:sp>
          <p:nvSpPr>
            <p:cNvPr id="3" name="Rectangle 5"/>
            <p:cNvSpPr>
              <a:spLocks noChangeArrowheads="1"/>
            </p:cNvSpPr>
            <p:nvPr/>
          </p:nvSpPr>
          <p:spPr bwMode="gray">
            <a:xfrm rot="-319177">
              <a:off x="527" y="1252"/>
              <a:ext cx="2144" cy="2411"/>
            </a:xfrm>
            <a:prstGeom prst="rect">
              <a:avLst/>
            </a:prstGeom>
            <a:solidFill>
              <a:srgbClr val="000000">
                <a:alpha val="39999"/>
              </a:srgbClr>
            </a:solidFill>
            <a:ln w="9525">
              <a:noFill/>
              <a:miter lim="800000"/>
              <a:headEnd/>
              <a:tailEnd/>
            </a:ln>
          </p:spPr>
          <p:txBody>
            <a:bodyPr wrap="none" anchor="ctr"/>
            <a:lstStyle/>
            <a:p>
              <a:endParaRPr lang="es-MX">
                <a:latin typeface="Calibri" pitchFamily="34" charset="0"/>
              </a:endParaRPr>
            </a:p>
          </p:txBody>
        </p:sp>
        <p:sp>
          <p:nvSpPr>
            <p:cNvPr id="4" name="Rectangle 6"/>
            <p:cNvSpPr>
              <a:spLocks noChangeArrowheads="1"/>
            </p:cNvSpPr>
            <p:nvPr/>
          </p:nvSpPr>
          <p:spPr bwMode="gray">
            <a:xfrm>
              <a:off x="653" y="1321"/>
              <a:ext cx="2096" cy="2202"/>
            </a:xfrm>
            <a:prstGeom prst="rect">
              <a:avLst/>
            </a:prstGeom>
            <a:gradFill rotWithShape="1">
              <a:gsLst>
                <a:gs pos="0">
                  <a:srgbClr val="FFFFFF"/>
                </a:gs>
                <a:gs pos="100000">
                  <a:srgbClr val="DBD3A9"/>
                </a:gs>
              </a:gsLst>
              <a:lin ang="2700000" scaled="1"/>
            </a:gradFill>
            <a:ln w="9525">
              <a:solidFill>
                <a:srgbClr val="000000"/>
              </a:solidFill>
              <a:miter lim="800000"/>
              <a:headEnd/>
              <a:tailEnd/>
            </a:ln>
          </p:spPr>
          <p:txBody>
            <a:bodyPr wrap="none" anchor="ctr"/>
            <a:lstStyle/>
            <a:p>
              <a:endParaRPr lang="es-MX" dirty="0">
                <a:latin typeface="+mj-lt"/>
              </a:endParaRPr>
            </a:p>
          </p:txBody>
        </p:sp>
        <p:sp>
          <p:nvSpPr>
            <p:cNvPr id="5" name="Text Box 8"/>
            <p:cNvSpPr txBox="1">
              <a:spLocks noChangeArrowheads="1"/>
            </p:cNvSpPr>
            <p:nvPr/>
          </p:nvSpPr>
          <p:spPr bwMode="gray">
            <a:xfrm>
              <a:off x="759" y="1440"/>
              <a:ext cx="1980" cy="2113"/>
            </a:xfrm>
            <a:prstGeom prst="rect">
              <a:avLst/>
            </a:prstGeom>
            <a:noFill/>
            <a:ln w="9525" algn="ctr">
              <a:noFill/>
              <a:miter lim="800000"/>
              <a:headEnd/>
              <a:tailEnd/>
            </a:ln>
          </p:spPr>
          <p:txBody>
            <a:bodyPr>
              <a:spAutoFit/>
            </a:bodyPr>
            <a:lstStyle/>
            <a:p>
              <a:pPr algn="ctr"/>
              <a:r>
                <a:rPr lang="es-MX" sz="2800" dirty="0" smtClean="0">
                  <a:latin typeface="Arial" panose="020B0604020202020204" pitchFamily="34" charset="0"/>
                  <a:ea typeface="Calibri" panose="020F0502020204030204" pitchFamily="34" charset="0"/>
                </a:rPr>
                <a:t>Derivado </a:t>
              </a:r>
              <a:r>
                <a:rPr lang="es-MX" sz="2800" dirty="0">
                  <a:latin typeface="Arial" panose="020B0604020202020204" pitchFamily="34" charset="0"/>
                  <a:ea typeface="Calibri" panose="020F0502020204030204" pitchFamily="34" charset="0"/>
                </a:rPr>
                <a:t>de ello, </a:t>
              </a:r>
              <a:r>
                <a:rPr lang="es-MX" sz="2800"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la prospectiva vinculada a la profesionalización</a:t>
              </a:r>
              <a:r>
                <a:rPr lang="es-MX" sz="2800" dirty="0">
                  <a:latin typeface="Arial" panose="020B0604020202020204" pitchFamily="34" charset="0"/>
                  <a:ea typeface="Calibri" panose="020F0502020204030204" pitchFamily="34" charset="0"/>
                </a:rPr>
                <a:t>, es una herramienta alternativa. De igual forma, podemos señalar que las herramientas que se recomienda que utilicen los tomadores de decisiones en el ámbito público gubernamental, se encuentran entre otras, los llamados </a:t>
              </a:r>
              <a:r>
                <a:rPr lang="es-MX" sz="2800" b="1" dirty="0">
                  <a:solidFill>
                    <a:srgbClr val="66FF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r>
                <a:rPr lang="es-MX" sz="2800" b="1" i="1" dirty="0">
                  <a:solidFill>
                    <a:srgbClr val="66FF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estudios del futuro</a:t>
              </a:r>
              <a:r>
                <a:rPr lang="es-MX" sz="2800" b="1" dirty="0">
                  <a:solidFill>
                    <a:srgbClr val="66FF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 o “</a:t>
              </a:r>
              <a:r>
                <a:rPr lang="es-MX" sz="2800" b="1" i="1" dirty="0">
                  <a:solidFill>
                    <a:srgbClr val="66FF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estudios de prospectiva</a:t>
              </a:r>
              <a:r>
                <a:rPr lang="es-MX" sz="2800" b="1" dirty="0">
                  <a:solidFill>
                    <a:srgbClr val="66FF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t>
              </a:r>
              <a:endParaRPr lang="en-US" sz="2800" b="1" dirty="0">
                <a:solidFill>
                  <a:srgbClr val="66FF33"/>
                </a:solidFill>
                <a:effectLst>
                  <a:outerShdw blurRad="38100" dist="38100" dir="2700000" algn="tl">
                    <a:srgbClr val="000000">
                      <a:alpha val="43137"/>
                    </a:srgbClr>
                  </a:outerShdw>
                </a:effectLst>
                <a:latin typeface="Arial" pitchFamily="34" charset="0"/>
                <a:cs typeface="Arial" pitchFamily="34" charset="0"/>
              </a:endParaRPr>
            </a:p>
          </p:txBody>
        </p:sp>
      </p:grpSp>
    </p:spTree>
    <p:extLst>
      <p:ext uri="{BB962C8B-B14F-4D97-AF65-F5344CB8AC3E}">
        <p14:creationId xmlns:p14="http://schemas.microsoft.com/office/powerpoint/2010/main" val="33398249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a:bodyPr>
          <a:lstStyle/>
          <a:p>
            <a:pPr algn="ctr"/>
            <a:r>
              <a:rPr lang="es-MX" sz="4000" b="1" dirty="0" smtClean="0"/>
              <a:t>Planeación prospectiva</a:t>
            </a:r>
            <a:endParaRPr lang="es-MX" sz="4000" b="1" dirty="0"/>
          </a:p>
        </p:txBody>
      </p:sp>
      <p:sp>
        <p:nvSpPr>
          <p:cNvPr id="5" name="4 Marcador de contenido"/>
          <p:cNvSpPr>
            <a:spLocks noGrp="1"/>
          </p:cNvSpPr>
          <p:nvPr>
            <p:ph sz="quarter" idx="1"/>
          </p:nvPr>
        </p:nvSpPr>
        <p:spPr>
          <a:xfrm>
            <a:off x="457200" y="1988840"/>
            <a:ext cx="8229600" cy="4168120"/>
          </a:xfrm>
        </p:spPr>
        <p:txBody>
          <a:bodyPr>
            <a:normAutofit/>
          </a:bodyPr>
          <a:lstStyle/>
          <a:p>
            <a:pPr algn="just"/>
            <a:r>
              <a:rPr lang="es-MX" sz="4400" i="1" dirty="0" smtClean="0"/>
              <a:t>Es un </a:t>
            </a:r>
            <a:r>
              <a:rPr lang="es-MX" sz="4400" b="1" i="1" dirty="0" smtClean="0">
                <a:solidFill>
                  <a:srgbClr val="00B0F0"/>
                </a:solidFill>
                <a:effectLst>
                  <a:outerShdw blurRad="38100" dist="38100" dir="2700000" algn="tl">
                    <a:srgbClr val="000000">
                      <a:alpha val="43137"/>
                    </a:srgbClr>
                  </a:outerShdw>
                </a:effectLst>
              </a:rPr>
              <a:t>panorama de futuros posibles</a:t>
            </a:r>
            <a:r>
              <a:rPr lang="es-MX" sz="4400" i="1" dirty="0" smtClean="0"/>
              <a:t>, teniendo en cuenta los estados inerciales del </a:t>
            </a:r>
            <a:r>
              <a:rPr lang="es-MX" sz="4400" i="1" dirty="0" smtClean="0">
                <a:solidFill>
                  <a:srgbClr val="FF3300"/>
                </a:solidFill>
                <a:effectLst>
                  <a:outerShdw blurRad="38100" dist="38100" dir="2700000" algn="tl">
                    <a:srgbClr val="000000">
                      <a:alpha val="43137"/>
                    </a:srgbClr>
                  </a:outerShdw>
                </a:effectLst>
              </a:rPr>
              <a:t>pasado y la confrontación de los proyectos</a:t>
            </a:r>
            <a:r>
              <a:rPr lang="es-MX" sz="4400" i="1" dirty="0" smtClean="0"/>
              <a:t>. Tal es el caso de la Profesionalización</a:t>
            </a:r>
          </a:p>
        </p:txBody>
      </p:sp>
    </p:spTree>
    <p:extLst>
      <p:ext uri="{BB962C8B-B14F-4D97-AF65-F5344CB8AC3E}">
        <p14:creationId xmlns:p14="http://schemas.microsoft.com/office/powerpoint/2010/main" val="2008937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11" name="Group 48"/>
          <p:cNvGrpSpPr>
            <a:grpSpLocks/>
          </p:cNvGrpSpPr>
          <p:nvPr/>
        </p:nvGrpSpPr>
        <p:grpSpPr bwMode="auto">
          <a:xfrm rot="2625470">
            <a:off x="3130880" y="255969"/>
            <a:ext cx="5375823" cy="3105593"/>
            <a:chOff x="1243" y="1200"/>
            <a:chExt cx="2309" cy="391"/>
          </a:xfrm>
        </p:grpSpPr>
        <p:sp>
          <p:nvSpPr>
            <p:cNvPr id="7213" name="Oval 4"/>
            <p:cNvSpPr>
              <a:spLocks noChangeArrowheads="1"/>
            </p:cNvSpPr>
            <p:nvPr/>
          </p:nvSpPr>
          <p:spPr bwMode="gray">
            <a:xfrm rot="-2492218">
              <a:off x="1243" y="1200"/>
              <a:ext cx="2297" cy="362"/>
            </a:xfrm>
            <a:prstGeom prst="ellipse">
              <a:avLst/>
            </a:prstGeom>
            <a:gradFill rotWithShape="1">
              <a:gsLst>
                <a:gs pos="0">
                  <a:srgbClr val="FFFFFF"/>
                </a:gs>
                <a:gs pos="50000">
                  <a:srgbClr val="4CCAE8"/>
                </a:gs>
                <a:gs pos="100000">
                  <a:srgbClr val="FFFFFF"/>
                </a:gs>
              </a:gsLst>
              <a:lin ang="2700000" scaled="1"/>
            </a:gradFill>
            <a:ln w="38100" algn="ctr">
              <a:noFill/>
              <a:round/>
              <a:headEnd/>
              <a:tailEnd/>
            </a:ln>
          </p:spPr>
          <p:txBody>
            <a:bodyPr anchor="ctr">
              <a:spAutoFit/>
            </a:bodyPr>
            <a:lstStyle/>
            <a:p>
              <a:endParaRPr lang="es-MX"/>
            </a:p>
          </p:txBody>
        </p:sp>
        <p:sp>
          <p:nvSpPr>
            <p:cNvPr id="7214" name="Oval 5"/>
            <p:cNvSpPr>
              <a:spLocks noChangeArrowheads="1"/>
            </p:cNvSpPr>
            <p:nvPr/>
          </p:nvSpPr>
          <p:spPr bwMode="gray">
            <a:xfrm rot="-2492218">
              <a:off x="1248" y="1200"/>
              <a:ext cx="2304" cy="378"/>
            </a:xfrm>
            <a:prstGeom prst="ellipse">
              <a:avLst/>
            </a:prstGeom>
            <a:gradFill rotWithShape="1">
              <a:gsLst>
                <a:gs pos="0">
                  <a:srgbClr val="4CCAE8">
                    <a:alpha val="32001"/>
                  </a:srgbClr>
                </a:gs>
                <a:gs pos="100000">
                  <a:srgbClr val="000000">
                    <a:alpha val="89998"/>
                  </a:srgbClr>
                </a:gs>
              </a:gsLst>
              <a:lin ang="2700000" scaled="1"/>
            </a:gradFill>
            <a:ln w="38100" algn="ctr">
              <a:noFill/>
              <a:round/>
              <a:headEnd/>
              <a:tailEnd/>
            </a:ln>
          </p:spPr>
          <p:txBody>
            <a:bodyPr anchor="ctr">
              <a:spAutoFit/>
            </a:bodyPr>
            <a:lstStyle/>
            <a:p>
              <a:endParaRPr lang="es-MX"/>
            </a:p>
          </p:txBody>
        </p:sp>
        <p:sp>
          <p:nvSpPr>
            <p:cNvPr id="7215" name="Oval 6"/>
            <p:cNvSpPr>
              <a:spLocks noChangeArrowheads="1"/>
            </p:cNvSpPr>
            <p:nvPr/>
          </p:nvSpPr>
          <p:spPr bwMode="gray">
            <a:xfrm rot="-2492218">
              <a:off x="1248" y="1248"/>
              <a:ext cx="2254" cy="328"/>
            </a:xfrm>
            <a:prstGeom prst="ellipse">
              <a:avLst/>
            </a:prstGeom>
            <a:gradFill rotWithShape="1">
              <a:gsLst>
                <a:gs pos="0">
                  <a:srgbClr val="296D7E"/>
                </a:gs>
                <a:gs pos="50000">
                  <a:srgbClr val="4CCAE8"/>
                </a:gs>
                <a:gs pos="100000">
                  <a:srgbClr val="296D7E"/>
                </a:gs>
              </a:gsLst>
              <a:lin ang="18900000" scaled="1"/>
            </a:gradFill>
            <a:ln w="38100" algn="ctr">
              <a:noFill/>
              <a:round/>
              <a:headEnd/>
              <a:tailEnd/>
            </a:ln>
          </p:spPr>
          <p:txBody>
            <a:bodyPr anchor="ctr">
              <a:spAutoFit/>
            </a:bodyPr>
            <a:lstStyle/>
            <a:p>
              <a:endParaRPr lang="es-MX"/>
            </a:p>
          </p:txBody>
        </p:sp>
        <p:sp>
          <p:nvSpPr>
            <p:cNvPr id="7216" name="Oval 7"/>
            <p:cNvSpPr>
              <a:spLocks noChangeArrowheads="1"/>
            </p:cNvSpPr>
            <p:nvPr/>
          </p:nvSpPr>
          <p:spPr bwMode="gray">
            <a:xfrm rot="19107782">
              <a:off x="1273" y="1263"/>
              <a:ext cx="2254" cy="328"/>
            </a:xfrm>
            <a:prstGeom prst="ellipse">
              <a:avLst/>
            </a:prstGeom>
            <a:gradFill rotWithShape="1">
              <a:gsLst>
                <a:gs pos="0">
                  <a:srgbClr val="308093"/>
                </a:gs>
                <a:gs pos="100000">
                  <a:srgbClr val="4CCAE8">
                    <a:alpha val="0"/>
                  </a:srgbClr>
                </a:gs>
              </a:gsLst>
              <a:lin ang="2700000" scaled="1"/>
            </a:gradFill>
            <a:ln w="38100" algn="ctr">
              <a:noFill/>
              <a:round/>
              <a:headEnd/>
              <a:tailEnd/>
            </a:ln>
          </p:spPr>
          <p:txBody>
            <a:bodyPr anchor="ctr">
              <a:spAutoFit/>
            </a:bodyPr>
            <a:lstStyle/>
            <a:p>
              <a:endParaRPr lang="es-MX"/>
            </a:p>
          </p:txBody>
        </p:sp>
      </p:grpSp>
      <p:grpSp>
        <p:nvGrpSpPr>
          <p:cNvPr id="7172" name="Group 78"/>
          <p:cNvGrpSpPr>
            <a:grpSpLocks/>
          </p:cNvGrpSpPr>
          <p:nvPr/>
        </p:nvGrpSpPr>
        <p:grpSpPr bwMode="auto">
          <a:xfrm>
            <a:off x="179512" y="1985490"/>
            <a:ext cx="3364568" cy="3100390"/>
            <a:chOff x="960" y="2352"/>
            <a:chExt cx="1584" cy="1632"/>
          </a:xfrm>
        </p:grpSpPr>
        <p:grpSp>
          <p:nvGrpSpPr>
            <p:cNvPr id="7194" name="Group 45"/>
            <p:cNvGrpSpPr>
              <a:grpSpLocks/>
            </p:cNvGrpSpPr>
            <p:nvPr/>
          </p:nvGrpSpPr>
          <p:grpSpPr bwMode="auto">
            <a:xfrm>
              <a:off x="960" y="2352"/>
              <a:ext cx="1584" cy="1632"/>
              <a:chOff x="480" y="2208"/>
              <a:chExt cx="1584" cy="1632"/>
            </a:xfrm>
          </p:grpSpPr>
          <p:sp>
            <p:nvSpPr>
              <p:cNvPr id="7196" name="Oval 35"/>
              <p:cNvSpPr>
                <a:spLocks noChangeArrowheads="1"/>
              </p:cNvSpPr>
              <p:nvPr/>
            </p:nvSpPr>
            <p:spPr bwMode="gray">
              <a:xfrm>
                <a:off x="480" y="2208"/>
                <a:ext cx="1584" cy="1632"/>
              </a:xfrm>
              <a:prstGeom prst="ellipse">
                <a:avLst/>
              </a:prstGeom>
              <a:gradFill rotWithShape="1">
                <a:gsLst>
                  <a:gs pos="0">
                    <a:srgbClr val="FFFFFF"/>
                  </a:gs>
                  <a:gs pos="50000">
                    <a:srgbClr val="4CCAE8"/>
                  </a:gs>
                  <a:gs pos="100000">
                    <a:srgbClr val="FFFFFF"/>
                  </a:gs>
                </a:gsLst>
                <a:lin ang="2700000" scaled="1"/>
              </a:gradFill>
              <a:ln w="38100" algn="ctr">
                <a:noFill/>
                <a:round/>
                <a:headEnd/>
                <a:tailEnd/>
              </a:ln>
            </p:spPr>
            <p:txBody>
              <a:bodyPr wrap="none" anchor="ctr">
                <a:spAutoFit/>
              </a:bodyPr>
              <a:lstStyle/>
              <a:p>
                <a:endParaRPr lang="es-MX"/>
              </a:p>
            </p:txBody>
          </p:sp>
          <p:sp>
            <p:nvSpPr>
              <p:cNvPr id="7197" name="Oval 36"/>
              <p:cNvSpPr>
                <a:spLocks noChangeArrowheads="1"/>
              </p:cNvSpPr>
              <p:nvPr/>
            </p:nvSpPr>
            <p:spPr bwMode="gray">
              <a:xfrm>
                <a:off x="480" y="2208"/>
                <a:ext cx="1584" cy="1632"/>
              </a:xfrm>
              <a:prstGeom prst="ellipse">
                <a:avLst/>
              </a:prstGeom>
              <a:gradFill rotWithShape="1">
                <a:gsLst>
                  <a:gs pos="0">
                    <a:srgbClr val="4CCAE8">
                      <a:alpha val="32001"/>
                    </a:srgbClr>
                  </a:gs>
                  <a:gs pos="100000">
                    <a:srgbClr val="000000">
                      <a:alpha val="89998"/>
                    </a:srgbClr>
                  </a:gs>
                </a:gsLst>
                <a:lin ang="2700000" scaled="1"/>
              </a:gradFill>
              <a:ln w="38100" algn="ctr">
                <a:noFill/>
                <a:round/>
                <a:headEnd/>
                <a:tailEnd/>
              </a:ln>
            </p:spPr>
            <p:txBody>
              <a:bodyPr wrap="none" anchor="ctr">
                <a:spAutoFit/>
              </a:bodyPr>
              <a:lstStyle/>
              <a:p>
                <a:endParaRPr lang="es-MX"/>
              </a:p>
            </p:txBody>
          </p:sp>
          <p:sp>
            <p:nvSpPr>
              <p:cNvPr id="7198" name="Oval 37"/>
              <p:cNvSpPr>
                <a:spLocks noChangeArrowheads="1"/>
              </p:cNvSpPr>
              <p:nvPr/>
            </p:nvSpPr>
            <p:spPr bwMode="gray">
              <a:xfrm>
                <a:off x="583" y="2314"/>
                <a:ext cx="1378" cy="1420"/>
              </a:xfrm>
              <a:prstGeom prst="ellipse">
                <a:avLst/>
              </a:prstGeom>
              <a:gradFill rotWithShape="1">
                <a:gsLst>
                  <a:gs pos="0">
                    <a:srgbClr val="296D7E"/>
                  </a:gs>
                  <a:gs pos="50000">
                    <a:srgbClr val="4CCAE8"/>
                  </a:gs>
                  <a:gs pos="100000">
                    <a:srgbClr val="296D7E"/>
                  </a:gs>
                </a:gsLst>
                <a:lin ang="18900000" scaled="1"/>
              </a:gradFill>
              <a:ln w="38100" algn="ctr">
                <a:noFill/>
                <a:round/>
                <a:headEnd/>
                <a:tailEnd/>
              </a:ln>
            </p:spPr>
            <p:txBody>
              <a:bodyPr anchor="ctr">
                <a:spAutoFit/>
              </a:bodyPr>
              <a:lstStyle/>
              <a:p>
                <a:endParaRPr lang="es-MX"/>
              </a:p>
            </p:txBody>
          </p:sp>
          <p:sp>
            <p:nvSpPr>
              <p:cNvPr id="7199" name="Oval 38"/>
              <p:cNvSpPr>
                <a:spLocks noChangeArrowheads="1"/>
              </p:cNvSpPr>
              <p:nvPr/>
            </p:nvSpPr>
            <p:spPr bwMode="gray">
              <a:xfrm>
                <a:off x="576" y="2304"/>
                <a:ext cx="1376" cy="1420"/>
              </a:xfrm>
              <a:prstGeom prst="ellipse">
                <a:avLst/>
              </a:prstGeom>
              <a:gradFill rotWithShape="1">
                <a:gsLst>
                  <a:gs pos="0">
                    <a:srgbClr val="308093"/>
                  </a:gs>
                  <a:gs pos="100000">
                    <a:srgbClr val="4CCAE8">
                      <a:alpha val="0"/>
                    </a:srgbClr>
                  </a:gs>
                </a:gsLst>
                <a:lin ang="2700000" scaled="1"/>
              </a:gradFill>
              <a:ln w="38100" algn="ctr">
                <a:noFill/>
                <a:round/>
                <a:headEnd/>
                <a:tailEnd/>
              </a:ln>
            </p:spPr>
            <p:txBody>
              <a:bodyPr anchor="ctr">
                <a:spAutoFit/>
              </a:bodyPr>
              <a:lstStyle/>
              <a:p>
                <a:endParaRPr lang="es-MX"/>
              </a:p>
            </p:txBody>
          </p:sp>
          <p:sp>
            <p:nvSpPr>
              <p:cNvPr id="7200" name="Oval 39"/>
              <p:cNvSpPr>
                <a:spLocks noChangeArrowheads="1"/>
              </p:cNvSpPr>
              <p:nvPr/>
            </p:nvSpPr>
            <p:spPr bwMode="gray">
              <a:xfrm>
                <a:off x="658" y="2386"/>
                <a:ext cx="1239" cy="1276"/>
              </a:xfrm>
              <a:prstGeom prst="ellipse">
                <a:avLst/>
              </a:prstGeom>
              <a:solidFill>
                <a:srgbClr val="333333"/>
              </a:solidFill>
              <a:ln w="38100" algn="ctr">
                <a:noFill/>
                <a:round/>
                <a:headEnd/>
                <a:tailEnd/>
              </a:ln>
            </p:spPr>
            <p:txBody>
              <a:bodyPr anchor="ctr">
                <a:spAutoFit/>
              </a:bodyPr>
              <a:lstStyle/>
              <a:p>
                <a:endParaRPr lang="es-MX"/>
              </a:p>
            </p:txBody>
          </p:sp>
          <p:sp>
            <p:nvSpPr>
              <p:cNvPr id="7201" name="Oval 40"/>
              <p:cNvSpPr>
                <a:spLocks noChangeArrowheads="1"/>
              </p:cNvSpPr>
              <p:nvPr/>
            </p:nvSpPr>
            <p:spPr bwMode="gray">
              <a:xfrm>
                <a:off x="678" y="2407"/>
                <a:ext cx="1200" cy="1236"/>
              </a:xfrm>
              <a:prstGeom prst="ellipse">
                <a:avLst/>
              </a:prstGeom>
              <a:gradFill rotWithShape="1">
                <a:gsLst>
                  <a:gs pos="0">
                    <a:srgbClr val="595959"/>
                  </a:gs>
                  <a:gs pos="100000">
                    <a:srgbClr val="C0C0C0"/>
                  </a:gs>
                </a:gsLst>
                <a:lin ang="5400000" scaled="1"/>
              </a:gradFill>
              <a:ln w="9525" algn="ctr">
                <a:noFill/>
                <a:round/>
                <a:headEnd/>
                <a:tailEnd/>
              </a:ln>
            </p:spPr>
            <p:txBody>
              <a:bodyPr vert="eaVert" wrap="none" anchor="ctr"/>
              <a:lstStyle/>
              <a:p>
                <a:endParaRPr lang="es-MX"/>
              </a:p>
            </p:txBody>
          </p:sp>
          <p:sp>
            <p:nvSpPr>
              <p:cNvPr id="7202" name="Oval 41"/>
              <p:cNvSpPr>
                <a:spLocks noChangeArrowheads="1"/>
              </p:cNvSpPr>
              <p:nvPr/>
            </p:nvSpPr>
            <p:spPr bwMode="gray">
              <a:xfrm>
                <a:off x="693" y="2414"/>
                <a:ext cx="1171" cy="1204"/>
              </a:xfrm>
              <a:prstGeom prst="ellipse">
                <a:avLst/>
              </a:prstGeom>
              <a:gradFill rotWithShape="1">
                <a:gsLst>
                  <a:gs pos="0">
                    <a:srgbClr val="C0C0C0">
                      <a:alpha val="0"/>
                    </a:srgbClr>
                  </a:gs>
                  <a:gs pos="100000">
                    <a:srgbClr val="E9E9E9"/>
                  </a:gs>
                </a:gsLst>
                <a:lin ang="5400000" scaled="1"/>
              </a:gradFill>
              <a:ln w="9525" algn="ctr">
                <a:noFill/>
                <a:round/>
                <a:headEnd/>
                <a:tailEnd/>
              </a:ln>
            </p:spPr>
            <p:txBody>
              <a:bodyPr vert="eaVert" wrap="none" anchor="ctr"/>
              <a:lstStyle/>
              <a:p>
                <a:endParaRPr lang="es-MX"/>
              </a:p>
            </p:txBody>
          </p:sp>
          <p:sp>
            <p:nvSpPr>
              <p:cNvPr id="7203" name="Oval 42"/>
              <p:cNvSpPr>
                <a:spLocks noChangeArrowheads="1"/>
              </p:cNvSpPr>
              <p:nvPr/>
            </p:nvSpPr>
            <p:spPr bwMode="gray">
              <a:xfrm>
                <a:off x="706" y="2426"/>
                <a:ext cx="1114" cy="1126"/>
              </a:xfrm>
              <a:prstGeom prst="ellipse">
                <a:avLst/>
              </a:prstGeom>
              <a:gradFill rotWithShape="1">
                <a:gsLst>
                  <a:gs pos="0">
                    <a:srgbClr val="989898"/>
                  </a:gs>
                  <a:gs pos="100000">
                    <a:srgbClr val="C0C0C0">
                      <a:alpha val="48000"/>
                    </a:srgbClr>
                  </a:gs>
                </a:gsLst>
                <a:lin ang="5400000" scaled="1"/>
              </a:gradFill>
              <a:ln w="9525" algn="ctr">
                <a:noFill/>
                <a:round/>
                <a:headEnd/>
                <a:tailEnd/>
              </a:ln>
            </p:spPr>
            <p:txBody>
              <a:bodyPr vert="eaVert" wrap="none" anchor="ctr"/>
              <a:lstStyle/>
              <a:p>
                <a:endParaRPr lang="es-MX"/>
              </a:p>
            </p:txBody>
          </p:sp>
          <p:sp>
            <p:nvSpPr>
              <p:cNvPr id="7204" name="Oval 43"/>
              <p:cNvSpPr>
                <a:spLocks noChangeArrowheads="1"/>
              </p:cNvSpPr>
              <p:nvPr/>
            </p:nvSpPr>
            <p:spPr bwMode="gray">
              <a:xfrm>
                <a:off x="770" y="2458"/>
                <a:ext cx="991" cy="914"/>
              </a:xfrm>
              <a:prstGeom prst="ellipse">
                <a:avLst/>
              </a:prstGeom>
              <a:gradFill rotWithShape="1">
                <a:gsLst>
                  <a:gs pos="0">
                    <a:srgbClr val="FFFFFF"/>
                  </a:gs>
                  <a:gs pos="100000">
                    <a:srgbClr val="C0C0C0">
                      <a:alpha val="37999"/>
                    </a:srgbClr>
                  </a:gs>
                </a:gsLst>
                <a:lin ang="5400000" scaled="1"/>
              </a:gradFill>
              <a:ln w="9525" algn="ctr">
                <a:noFill/>
                <a:round/>
                <a:headEnd/>
                <a:tailEnd/>
              </a:ln>
            </p:spPr>
            <p:txBody>
              <a:bodyPr vert="eaVert" wrap="none" anchor="ctr"/>
              <a:lstStyle/>
              <a:p>
                <a:endParaRPr lang="es-MX"/>
              </a:p>
            </p:txBody>
          </p:sp>
        </p:grpSp>
        <p:sp>
          <p:nvSpPr>
            <p:cNvPr id="7195" name="Text Box 44"/>
            <p:cNvSpPr txBox="1">
              <a:spLocks noChangeArrowheads="1"/>
            </p:cNvSpPr>
            <p:nvPr/>
          </p:nvSpPr>
          <p:spPr bwMode="gray">
            <a:xfrm>
              <a:off x="1118" y="2853"/>
              <a:ext cx="1279" cy="502"/>
            </a:xfrm>
            <a:prstGeom prst="rect">
              <a:avLst/>
            </a:prstGeom>
            <a:noFill/>
            <a:ln w="9525" algn="ctr">
              <a:noFill/>
              <a:miter lim="800000"/>
              <a:headEnd/>
              <a:tailEnd/>
            </a:ln>
          </p:spPr>
          <p:txBody>
            <a:bodyPr wrap="square">
              <a:spAutoFit/>
            </a:bodyPr>
            <a:lstStyle/>
            <a:p>
              <a:pPr algn="ctr"/>
              <a:r>
                <a:rPr lang="en-US" sz="2800" b="1" dirty="0" smtClean="0">
                  <a:solidFill>
                    <a:srgbClr val="000000"/>
                  </a:solidFill>
                </a:rPr>
                <a:t>LA PROSPECTIVA</a:t>
              </a:r>
              <a:endParaRPr lang="en-US" sz="2800" b="1" dirty="0">
                <a:solidFill>
                  <a:srgbClr val="000000"/>
                </a:solidFill>
              </a:endParaRPr>
            </a:p>
          </p:txBody>
        </p:sp>
      </p:grpSp>
      <p:sp>
        <p:nvSpPr>
          <p:cNvPr id="7187" name="Oval 69"/>
          <p:cNvSpPr>
            <a:spLocks noChangeArrowheads="1"/>
          </p:cNvSpPr>
          <p:nvPr/>
        </p:nvSpPr>
        <p:spPr bwMode="gray">
          <a:xfrm rot="5864">
            <a:off x="3245332" y="3573013"/>
            <a:ext cx="5329194" cy="2579034"/>
          </a:xfrm>
          <a:prstGeom prst="ellipse">
            <a:avLst/>
          </a:prstGeom>
          <a:gradFill rotWithShape="1">
            <a:gsLst>
              <a:gs pos="0">
                <a:srgbClr val="715F9A"/>
              </a:gs>
              <a:gs pos="100000">
                <a:srgbClr val="B296F2">
                  <a:alpha val="0"/>
                </a:srgbClr>
              </a:gs>
            </a:gsLst>
            <a:lin ang="2700000" scaled="1"/>
          </a:gradFill>
          <a:ln w="38100" algn="ctr">
            <a:noFill/>
            <a:round/>
            <a:headEnd/>
            <a:tailEnd/>
          </a:ln>
        </p:spPr>
        <p:txBody>
          <a:bodyPr wrap="square" anchor="ctr">
            <a:spAutoFit/>
          </a:bodyPr>
          <a:lstStyle/>
          <a:p>
            <a:endParaRPr lang="es-MX"/>
          </a:p>
        </p:txBody>
      </p:sp>
      <p:sp>
        <p:nvSpPr>
          <p:cNvPr id="2" name="Rectángulo 1"/>
          <p:cNvSpPr/>
          <p:nvPr/>
        </p:nvSpPr>
        <p:spPr>
          <a:xfrm>
            <a:off x="3576249" y="1263533"/>
            <a:ext cx="4499603" cy="923330"/>
          </a:xfrm>
          <a:prstGeom prst="rect">
            <a:avLst/>
          </a:prstGeom>
        </p:spPr>
        <p:txBody>
          <a:bodyPr wrap="square">
            <a:spAutoFit/>
          </a:bodyPr>
          <a:lstStyle/>
          <a:p>
            <a:pPr algn="ctr"/>
            <a:r>
              <a:rPr lang="es-MX" dirty="0">
                <a:solidFill>
                  <a:srgbClr val="FFFF00"/>
                </a:solidFill>
              </a:rPr>
              <a:t>consiste en atraer y concentrar la </a:t>
            </a:r>
            <a:endParaRPr lang="es-MX" dirty="0" smtClean="0">
              <a:solidFill>
                <a:srgbClr val="FFFF00"/>
              </a:solidFill>
            </a:endParaRPr>
          </a:p>
          <a:p>
            <a:pPr algn="ctr"/>
            <a:r>
              <a:rPr lang="es-MX" dirty="0" smtClean="0">
                <a:solidFill>
                  <a:srgbClr val="FFFF00"/>
                </a:solidFill>
              </a:rPr>
              <a:t>atención </a:t>
            </a:r>
            <a:r>
              <a:rPr lang="es-MX" dirty="0">
                <a:solidFill>
                  <a:srgbClr val="FFFF00"/>
                </a:solidFill>
              </a:rPr>
              <a:t>sobre el futuro, imaginándolo </a:t>
            </a:r>
            <a:endParaRPr lang="es-MX" dirty="0" smtClean="0">
              <a:solidFill>
                <a:srgbClr val="FFFF00"/>
              </a:solidFill>
            </a:endParaRPr>
          </a:p>
          <a:p>
            <a:pPr algn="ctr"/>
            <a:r>
              <a:rPr lang="es-MX" dirty="0" smtClean="0">
                <a:solidFill>
                  <a:srgbClr val="FFFF00"/>
                </a:solidFill>
              </a:rPr>
              <a:t>a </a:t>
            </a:r>
            <a:r>
              <a:rPr lang="es-MX" dirty="0">
                <a:solidFill>
                  <a:srgbClr val="FFFF00"/>
                </a:solidFill>
              </a:rPr>
              <a:t>partir </a:t>
            </a:r>
            <a:r>
              <a:rPr lang="es-MX" dirty="0" smtClean="0">
                <a:solidFill>
                  <a:srgbClr val="FFFF00"/>
                </a:solidFill>
              </a:rPr>
              <a:t>de éste </a:t>
            </a:r>
            <a:r>
              <a:rPr lang="es-MX" dirty="0">
                <a:solidFill>
                  <a:srgbClr val="FFFF00"/>
                </a:solidFill>
              </a:rPr>
              <a:t>y no del presente. </a:t>
            </a:r>
          </a:p>
        </p:txBody>
      </p:sp>
      <p:sp>
        <p:nvSpPr>
          <p:cNvPr id="5" name="Rectángulo 4"/>
          <p:cNvSpPr/>
          <p:nvPr/>
        </p:nvSpPr>
        <p:spPr>
          <a:xfrm>
            <a:off x="3756512" y="3761770"/>
            <a:ext cx="4572000" cy="1754326"/>
          </a:xfrm>
          <a:prstGeom prst="rect">
            <a:avLst/>
          </a:prstGeom>
        </p:spPr>
        <p:txBody>
          <a:bodyPr>
            <a:spAutoFit/>
          </a:bodyPr>
          <a:lstStyle/>
          <a:p>
            <a:pPr lvl="0" algn="ctr">
              <a:lnSpc>
                <a:spcPct val="150000"/>
              </a:lnSpc>
              <a:spcAft>
                <a:spcPts val="0"/>
              </a:spcAft>
            </a:pPr>
            <a:r>
              <a:rPr lang="es-MX" dirty="0">
                <a:solidFill>
                  <a:srgbClr val="FF0000"/>
                </a:solidFill>
                <a:latin typeface="Arial" panose="020B0604020202020204" pitchFamily="34" charset="0"/>
                <a:ea typeface="Calibri" panose="020F0502020204030204" pitchFamily="34" charset="0"/>
                <a:cs typeface="Times New Roman" panose="02020603050405020304" pitchFamily="18" charset="0"/>
              </a:rPr>
              <a:t>T</a:t>
            </a:r>
            <a:r>
              <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odos </a:t>
            </a:r>
            <a:r>
              <a:rPr lang="es-MX" dirty="0">
                <a:solidFill>
                  <a:srgbClr val="FF0000"/>
                </a:solidFill>
                <a:latin typeface="Arial" panose="020B0604020202020204" pitchFamily="34" charset="0"/>
                <a:ea typeface="Calibri" panose="020F0502020204030204" pitchFamily="34" charset="0"/>
                <a:cs typeface="Times New Roman" panose="02020603050405020304" pitchFamily="18" charset="0"/>
              </a:rPr>
              <a:t>los estudios del futuro, parten </a:t>
            </a:r>
            <a:endPar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lvl="0" algn="ctr">
              <a:lnSpc>
                <a:spcPct val="150000"/>
              </a:lnSpc>
              <a:spcAft>
                <a:spcPts val="0"/>
              </a:spcAft>
            </a:pPr>
            <a:r>
              <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del </a:t>
            </a:r>
            <a:r>
              <a:rPr lang="es-MX" dirty="0">
                <a:solidFill>
                  <a:srgbClr val="FF0000"/>
                </a:solidFill>
                <a:latin typeface="Arial" panose="020B0604020202020204" pitchFamily="34" charset="0"/>
                <a:ea typeface="Calibri" panose="020F0502020204030204" pitchFamily="34" charset="0"/>
                <a:cs typeface="Times New Roman" panose="02020603050405020304" pitchFamily="18" charset="0"/>
              </a:rPr>
              <a:t>presente, para poder explicar el futuro, sin embargo la </a:t>
            </a:r>
            <a:r>
              <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prospectiva, parte </a:t>
            </a:r>
            <a:r>
              <a:rPr lang="es-MX" dirty="0">
                <a:solidFill>
                  <a:srgbClr val="FF0000"/>
                </a:solidFill>
                <a:latin typeface="Arial" panose="020B0604020202020204" pitchFamily="34" charset="0"/>
                <a:ea typeface="Calibri" panose="020F0502020204030204" pitchFamily="34" charset="0"/>
                <a:cs typeface="Times New Roman" panose="02020603050405020304" pitchFamily="18" charset="0"/>
              </a:rPr>
              <a:t>del futuro para construirlo </a:t>
            </a:r>
            <a:r>
              <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y </a:t>
            </a:r>
            <a:r>
              <a:rPr lang="es-MX" dirty="0">
                <a:solidFill>
                  <a:srgbClr val="FF0000"/>
                </a:solidFill>
                <a:latin typeface="Arial" panose="020B0604020202020204" pitchFamily="34" charset="0"/>
                <a:ea typeface="Calibri" panose="020F0502020204030204" pitchFamily="34" charset="0"/>
                <a:cs typeface="Times New Roman" panose="02020603050405020304" pitchFamily="18" charset="0"/>
              </a:rPr>
              <a:t>no del </a:t>
            </a:r>
            <a:r>
              <a:rPr lang="es-MX" dirty="0" smtClean="0">
                <a:solidFill>
                  <a:srgbClr val="FF0000"/>
                </a:solidFill>
                <a:latin typeface="Arial" panose="020B0604020202020204" pitchFamily="34" charset="0"/>
                <a:ea typeface="Calibri" panose="020F0502020204030204" pitchFamily="34" charset="0"/>
                <a:cs typeface="Times New Roman" panose="02020603050405020304" pitchFamily="18" charset="0"/>
              </a:rPr>
              <a:t>presente.</a:t>
            </a:r>
            <a:endParaRPr lang="es-MX" sz="1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0947" y="0"/>
            <a:ext cx="8672151" cy="1584176"/>
          </a:xfrm>
        </p:spPr>
        <p:txBody>
          <a:bodyPr>
            <a:normAutofit fontScale="90000"/>
          </a:bodyPr>
          <a:lstStyle/>
          <a:p>
            <a:pPr algn="ctr"/>
            <a:r>
              <a:rPr lang="es-MX" sz="2600" dirty="0" smtClean="0"/>
              <a:t/>
            </a:r>
            <a:br>
              <a:rPr lang="es-MX" sz="2600" dirty="0" smtClean="0"/>
            </a:br>
            <a:r>
              <a:rPr lang="es-MX" sz="2600" dirty="0"/>
              <a:t/>
            </a:r>
            <a:br>
              <a:rPr lang="es-MX" sz="2600" dirty="0"/>
            </a:br>
            <a:r>
              <a:rPr lang="es-MX" sz="2600" dirty="0" smtClean="0"/>
              <a:t/>
            </a:r>
            <a:br>
              <a:rPr lang="es-MX" sz="2600" dirty="0" smtClean="0"/>
            </a:br>
            <a:r>
              <a:rPr lang="es-MX" sz="2600" dirty="0"/>
              <a:t/>
            </a:r>
            <a:br>
              <a:rPr lang="es-MX" sz="2600" dirty="0"/>
            </a:br>
            <a:r>
              <a:rPr lang="es-MX" sz="2600" dirty="0" smtClean="0"/>
              <a:t/>
            </a:r>
            <a:br>
              <a:rPr lang="es-MX" sz="2600" dirty="0" smtClean="0"/>
            </a:br>
            <a:r>
              <a:rPr lang="es-MX" sz="2600" dirty="0"/>
              <a:t/>
            </a:r>
            <a:br>
              <a:rPr lang="es-MX" sz="2600" dirty="0"/>
            </a:br>
            <a:r>
              <a:rPr lang="es-MX" sz="2600" dirty="0" smtClean="0"/>
              <a:t/>
            </a:r>
            <a:br>
              <a:rPr lang="es-MX" sz="2600" dirty="0" smtClean="0"/>
            </a:br>
            <a:r>
              <a:rPr lang="es-MX" sz="2600" dirty="0" smtClean="0"/>
              <a:t>No </a:t>
            </a:r>
            <a:r>
              <a:rPr lang="es-MX" sz="2600" dirty="0"/>
              <a:t>existe </a:t>
            </a:r>
            <a:r>
              <a:rPr lang="es-MX" sz="2600" b="1" dirty="0" smtClean="0">
                <a:solidFill>
                  <a:srgbClr val="FF0000"/>
                </a:solidFill>
                <a:effectLst>
                  <a:outerShdw blurRad="38100" dist="38100" dir="2700000" algn="tl">
                    <a:srgbClr val="000000">
                      <a:alpha val="43137"/>
                    </a:srgbClr>
                  </a:outerShdw>
                </a:effectLst>
              </a:rPr>
              <a:t>Institución Perfecta</a:t>
            </a:r>
            <a:r>
              <a:rPr lang="es-MX" sz="2600" dirty="0"/>
              <a:t>: sin </a:t>
            </a:r>
            <a:r>
              <a:rPr lang="es-MX" sz="2600" dirty="0" smtClean="0"/>
              <a:t>embargo, </a:t>
            </a:r>
            <a:r>
              <a:rPr lang="es-MX" sz="2600" dirty="0"/>
              <a:t>las dos principales características de una </a:t>
            </a:r>
            <a:r>
              <a:rPr lang="es-MX" sz="2600" b="1" dirty="0">
                <a:solidFill>
                  <a:srgbClr val="00B0F0"/>
                </a:solidFill>
                <a:effectLst>
                  <a:outerShdw blurRad="38100" dist="38100" dir="2700000" algn="tl">
                    <a:srgbClr val="000000">
                      <a:alpha val="43137"/>
                    </a:srgbClr>
                  </a:outerShdw>
                </a:effectLst>
              </a:rPr>
              <a:t>I</a:t>
            </a:r>
            <a:r>
              <a:rPr lang="es-MX" sz="2600" b="1" dirty="0" smtClean="0">
                <a:solidFill>
                  <a:srgbClr val="00B0F0"/>
                </a:solidFill>
                <a:effectLst>
                  <a:outerShdw blurRad="38100" dist="38100" dir="2700000" algn="tl">
                    <a:srgbClr val="000000">
                      <a:alpha val="43137"/>
                    </a:srgbClr>
                  </a:outerShdw>
                </a:effectLst>
              </a:rPr>
              <a:t>nstitución </a:t>
            </a:r>
            <a:r>
              <a:rPr lang="es-MX" sz="2600" b="1" dirty="0">
                <a:solidFill>
                  <a:srgbClr val="00B0F0"/>
                </a:solidFill>
                <a:effectLst>
                  <a:outerShdw blurRad="38100" dist="38100" dir="2700000" algn="tl">
                    <a:srgbClr val="000000">
                      <a:alpha val="43137"/>
                    </a:srgbClr>
                  </a:outerShdw>
                </a:effectLst>
              </a:rPr>
              <a:t>I</a:t>
            </a:r>
            <a:r>
              <a:rPr lang="es-MX" sz="2600" b="1" dirty="0" smtClean="0">
                <a:solidFill>
                  <a:srgbClr val="00B0F0"/>
                </a:solidFill>
                <a:effectLst>
                  <a:outerShdw blurRad="38100" dist="38100" dir="2700000" algn="tl">
                    <a:srgbClr val="000000">
                      <a:alpha val="43137"/>
                    </a:srgbClr>
                  </a:outerShdw>
                </a:effectLst>
              </a:rPr>
              <a:t>deal </a:t>
            </a:r>
            <a:r>
              <a:rPr lang="es-MX" sz="2600" dirty="0"/>
              <a:t>para trabajar en ella son:</a:t>
            </a:r>
            <a:r>
              <a:rPr lang="es-MX" dirty="0"/>
              <a:t/>
            </a:r>
            <a:br>
              <a:rPr lang="es-MX" dirty="0"/>
            </a:br>
            <a:endParaRPr lang="es-MX" dirty="0"/>
          </a:p>
        </p:txBody>
      </p:sp>
      <p:graphicFrame>
        <p:nvGraphicFramePr>
          <p:cNvPr id="3" name="2 Diagrama"/>
          <p:cNvGraphicFramePr/>
          <p:nvPr>
            <p:extLst>
              <p:ext uri="{D42A27DB-BD31-4B8C-83A1-F6EECF244321}">
                <p14:modId xmlns:p14="http://schemas.microsoft.com/office/powerpoint/2010/main" val="1449702166"/>
              </p:ext>
            </p:extLst>
          </p:nvPr>
        </p:nvGraphicFramePr>
        <p:xfrm>
          <a:off x="179512" y="1556792"/>
          <a:ext cx="8568952" cy="4818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7678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169182" y="84465"/>
            <a:ext cx="8974818" cy="6153441"/>
            <a:chOff x="720" y="1323"/>
            <a:chExt cx="1363" cy="1967"/>
          </a:xfrm>
        </p:grpSpPr>
        <p:sp>
          <p:nvSpPr>
            <p:cNvPr id="3" name="AutoShape 4"/>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p:spPr>
          <p:txBody>
            <a:bodyPr wrap="none" anchor="ctr"/>
            <a:lstStyle/>
            <a:p>
              <a:endParaRPr lang="es-MX">
                <a:latin typeface="Calibri" pitchFamily="34" charset="0"/>
              </a:endParaRPr>
            </a:p>
          </p:txBody>
        </p:sp>
        <p:sp>
          <p:nvSpPr>
            <p:cNvPr id="4" name="AutoShape 5"/>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p:spPr>
          <p:txBody>
            <a:bodyPr wrap="none" anchor="ctr"/>
            <a:lstStyle/>
            <a:p>
              <a:endParaRPr lang="es-MX">
                <a:latin typeface="Calibri" pitchFamily="34" charset="0"/>
              </a:endParaRPr>
            </a:p>
          </p:txBody>
        </p:sp>
        <p:sp>
          <p:nvSpPr>
            <p:cNvPr id="5" name="AutoShape 6"/>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9BCFF2"/>
                </a:gs>
              </a:gsLst>
              <a:lin ang="5400000" scaled="1"/>
            </a:gradFill>
            <a:ln w="9525">
              <a:noFill/>
              <a:round/>
              <a:headEnd/>
              <a:tailEnd/>
            </a:ln>
          </p:spPr>
          <p:txBody>
            <a:bodyPr wrap="none" anchor="ctr"/>
            <a:lstStyle/>
            <a:p>
              <a:endParaRPr lang="es-MX">
                <a:latin typeface="Calibri" pitchFamily="34" charset="0"/>
              </a:endParaRPr>
            </a:p>
          </p:txBody>
        </p:sp>
        <p:grpSp>
          <p:nvGrpSpPr>
            <p:cNvPr id="9" name="Group 10"/>
            <p:cNvGrpSpPr>
              <a:grpSpLocks/>
            </p:cNvGrpSpPr>
            <p:nvPr/>
          </p:nvGrpSpPr>
          <p:grpSpPr bwMode="auto">
            <a:xfrm>
              <a:off x="1066" y="1323"/>
              <a:ext cx="657" cy="590"/>
              <a:chOff x="1088" y="629"/>
              <a:chExt cx="1085" cy="974"/>
            </a:xfrm>
          </p:grpSpPr>
          <p:sp>
            <p:nvSpPr>
              <p:cNvPr id="12" name="Oval 11"/>
              <p:cNvSpPr>
                <a:spLocks noChangeArrowheads="1"/>
              </p:cNvSpPr>
              <p:nvPr/>
            </p:nvSpPr>
            <p:spPr bwMode="gray">
              <a:xfrm>
                <a:off x="1300" y="794"/>
                <a:ext cx="668" cy="668"/>
              </a:xfrm>
              <a:prstGeom prst="ellipse">
                <a:avLst/>
              </a:prstGeom>
              <a:solidFill>
                <a:srgbClr val="333333"/>
              </a:solidFill>
              <a:ln w="38100" algn="ctr">
                <a:noFill/>
                <a:round/>
                <a:headEnd/>
                <a:tailEnd/>
              </a:ln>
            </p:spPr>
            <p:txBody>
              <a:bodyPr anchor="ctr">
                <a:spAutoFit/>
              </a:bodyPr>
              <a:lstStyle/>
              <a:p>
                <a:endParaRPr lang="es-MX">
                  <a:latin typeface="Calibri" pitchFamily="34" charset="0"/>
                </a:endParaRPr>
              </a:p>
            </p:txBody>
          </p:sp>
          <p:sp>
            <p:nvSpPr>
              <p:cNvPr id="13" name="Oval 12"/>
              <p:cNvSpPr>
                <a:spLocks noChangeArrowheads="1"/>
              </p:cNvSpPr>
              <p:nvPr/>
            </p:nvSpPr>
            <p:spPr bwMode="gray">
              <a:xfrm>
                <a:off x="1219" y="727"/>
                <a:ext cx="844" cy="779"/>
              </a:xfrm>
              <a:prstGeom prst="ellipse">
                <a:avLst/>
              </a:prstGeom>
              <a:gradFill rotWithShape="1">
                <a:gsLst>
                  <a:gs pos="0">
                    <a:srgbClr val="636869"/>
                  </a:gs>
                  <a:gs pos="100000">
                    <a:srgbClr val="D6E1E2"/>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14" name="Oval 13"/>
              <p:cNvSpPr>
                <a:spLocks noChangeArrowheads="1"/>
              </p:cNvSpPr>
              <p:nvPr/>
            </p:nvSpPr>
            <p:spPr bwMode="gray">
              <a:xfrm>
                <a:off x="1088" y="629"/>
                <a:ext cx="1085" cy="974"/>
              </a:xfrm>
              <a:prstGeom prst="ellipse">
                <a:avLst/>
              </a:prstGeom>
              <a:gradFill rotWithShape="1">
                <a:gsLst>
                  <a:gs pos="0">
                    <a:srgbClr val="D6E1E2">
                      <a:alpha val="0"/>
                    </a:srgbClr>
                  </a:gs>
                  <a:gs pos="100000">
                    <a:srgbClr val="F1F5F5"/>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15" name="Oval 14"/>
              <p:cNvSpPr>
                <a:spLocks noChangeArrowheads="1"/>
              </p:cNvSpPr>
              <p:nvPr/>
            </p:nvSpPr>
            <p:spPr bwMode="gray">
              <a:xfrm>
                <a:off x="1165" y="648"/>
                <a:ext cx="932" cy="912"/>
              </a:xfrm>
              <a:prstGeom prst="ellipse">
                <a:avLst/>
              </a:prstGeom>
              <a:gradFill rotWithShape="1">
                <a:gsLst>
                  <a:gs pos="0">
                    <a:srgbClr val="AAB2B3"/>
                  </a:gs>
                  <a:gs pos="100000">
                    <a:srgbClr val="D6E1E2">
                      <a:alpha val="48000"/>
                    </a:srgbClr>
                  </a:gs>
                </a:gsLst>
                <a:lin ang="5400000" scaled="1"/>
              </a:gradFill>
              <a:ln w="9525" algn="ctr">
                <a:noFill/>
                <a:round/>
                <a:headEnd/>
                <a:tailEnd/>
              </a:ln>
            </p:spPr>
            <p:txBody>
              <a:bodyPr vert="eaVert" wrap="none" anchor="ctr"/>
              <a:lstStyle/>
              <a:p>
                <a:endParaRPr lang="es-MX">
                  <a:latin typeface="Calibri" pitchFamily="34" charset="0"/>
                </a:endParaRPr>
              </a:p>
            </p:txBody>
          </p:sp>
          <p:sp>
            <p:nvSpPr>
              <p:cNvPr id="16" name="Oval 15"/>
              <p:cNvSpPr>
                <a:spLocks noChangeArrowheads="1"/>
              </p:cNvSpPr>
              <p:nvPr/>
            </p:nvSpPr>
            <p:spPr bwMode="gray">
              <a:xfrm>
                <a:off x="1258" y="727"/>
                <a:ext cx="766" cy="780"/>
              </a:xfrm>
              <a:prstGeom prst="ellipse">
                <a:avLst/>
              </a:prstGeom>
              <a:gradFill rotWithShape="1">
                <a:gsLst>
                  <a:gs pos="0">
                    <a:srgbClr val="FFFFFF"/>
                  </a:gs>
                  <a:gs pos="100000">
                    <a:srgbClr val="D6E1E2">
                      <a:alpha val="37999"/>
                    </a:srgbClr>
                  </a:gs>
                </a:gsLst>
                <a:lin ang="5400000" scaled="1"/>
              </a:gradFill>
              <a:ln w="9525" algn="ctr">
                <a:noFill/>
                <a:round/>
                <a:headEnd/>
                <a:tailEnd/>
              </a:ln>
            </p:spPr>
            <p:txBody>
              <a:bodyPr vert="eaVert" wrap="none" anchor="ctr"/>
              <a:lstStyle/>
              <a:p>
                <a:endParaRPr lang="es-MX">
                  <a:latin typeface="Calibri" pitchFamily="34" charset="0"/>
                </a:endParaRPr>
              </a:p>
            </p:txBody>
          </p:sp>
        </p:grpSp>
        <p:sp>
          <p:nvSpPr>
            <p:cNvPr id="10" name="Text Box 16"/>
            <p:cNvSpPr txBox="1">
              <a:spLocks noChangeArrowheads="1"/>
            </p:cNvSpPr>
            <p:nvPr/>
          </p:nvSpPr>
          <p:spPr bwMode="gray">
            <a:xfrm>
              <a:off x="1125" y="1427"/>
              <a:ext cx="529" cy="384"/>
            </a:xfrm>
            <a:prstGeom prst="rect">
              <a:avLst/>
            </a:prstGeom>
            <a:noFill/>
            <a:ln w="9525" algn="ctr">
              <a:noFill/>
              <a:miter lim="800000"/>
              <a:headEnd/>
              <a:tailEnd/>
            </a:ln>
          </p:spPr>
          <p:txBody>
            <a:bodyPr wrap="square">
              <a:spAutoFit/>
            </a:bodyPr>
            <a:lstStyle/>
            <a:p>
              <a:pPr algn="ctr"/>
              <a:r>
                <a:rPr lang="en-US" sz="2400" b="1" dirty="0" err="1" smtClean="0">
                  <a:solidFill>
                    <a:srgbClr val="000000"/>
                  </a:solidFill>
                  <a:latin typeface="Calibri" pitchFamily="34" charset="0"/>
                </a:rPr>
                <a:t>Derivado</a:t>
              </a:r>
              <a:r>
                <a:rPr lang="en-US" sz="2400" b="1" dirty="0" smtClean="0">
                  <a:solidFill>
                    <a:srgbClr val="000000"/>
                  </a:solidFill>
                  <a:latin typeface="Calibri" pitchFamily="34" charset="0"/>
                </a:rPr>
                <a:t> de</a:t>
              </a:r>
            </a:p>
            <a:p>
              <a:pPr algn="ctr"/>
              <a:r>
                <a:rPr lang="en-US" sz="2400" b="1" dirty="0" smtClean="0">
                  <a:solidFill>
                    <a:srgbClr val="000000"/>
                  </a:solidFill>
                  <a:latin typeface="Calibri" pitchFamily="34" charset="0"/>
                </a:rPr>
                <a:t>Lo anterior </a:t>
              </a:r>
              <a:r>
                <a:rPr lang="en-US" sz="2400" b="1" dirty="0" err="1" smtClean="0">
                  <a:solidFill>
                    <a:srgbClr val="000000"/>
                  </a:solidFill>
                  <a:latin typeface="Calibri" pitchFamily="34" charset="0"/>
                </a:rPr>
                <a:t>podemos</a:t>
              </a:r>
              <a:r>
                <a:rPr lang="en-US" sz="2400" b="1" dirty="0" smtClean="0">
                  <a:solidFill>
                    <a:srgbClr val="000000"/>
                  </a:solidFill>
                  <a:latin typeface="Calibri" pitchFamily="34" charset="0"/>
                </a:rPr>
                <a:t> </a:t>
              </a:r>
              <a:r>
                <a:rPr lang="en-US" sz="2400" b="1" dirty="0" err="1" smtClean="0">
                  <a:solidFill>
                    <a:srgbClr val="000000"/>
                  </a:solidFill>
                  <a:latin typeface="Calibri" pitchFamily="34" charset="0"/>
                </a:rPr>
                <a:t>decir</a:t>
              </a:r>
              <a:r>
                <a:rPr lang="en-US" sz="2400" b="1" dirty="0" smtClean="0">
                  <a:solidFill>
                    <a:srgbClr val="000000"/>
                  </a:solidFill>
                  <a:latin typeface="Calibri" pitchFamily="34" charset="0"/>
                </a:rPr>
                <a:t> que: </a:t>
              </a:r>
              <a:endParaRPr lang="en-US" b="1" dirty="0">
                <a:latin typeface="Calibri" pitchFamily="34" charset="0"/>
              </a:endParaRPr>
            </a:p>
          </p:txBody>
        </p:sp>
        <p:sp>
          <p:nvSpPr>
            <p:cNvPr id="11" name="Text Box 17"/>
            <p:cNvSpPr txBox="1">
              <a:spLocks noChangeArrowheads="1"/>
            </p:cNvSpPr>
            <p:nvPr/>
          </p:nvSpPr>
          <p:spPr bwMode="gray">
            <a:xfrm>
              <a:off x="753" y="2085"/>
              <a:ext cx="1296" cy="856"/>
            </a:xfrm>
            <a:prstGeom prst="rect">
              <a:avLst/>
            </a:prstGeom>
            <a:noFill/>
            <a:ln w="9525" algn="ctr">
              <a:noFill/>
              <a:miter lim="800000"/>
              <a:headEnd/>
              <a:tailEnd/>
            </a:ln>
          </p:spPr>
          <p:txBody>
            <a:bodyPr wrap="square">
              <a:spAutoFit/>
            </a:bodyPr>
            <a:lstStyle/>
            <a:p>
              <a:pPr algn="just">
                <a:lnSpc>
                  <a:spcPct val="150000"/>
                </a:lnSpc>
                <a:spcAft>
                  <a:spcPts val="0"/>
                </a:spcAft>
              </a:pPr>
              <a:r>
                <a:rPr lang="es-MX" sz="3200" dirty="0"/>
                <a:t>L</a:t>
              </a:r>
              <a:r>
                <a:rPr lang="es-MX" sz="3200" dirty="0" smtClean="0">
                  <a:latin typeface="Arial" panose="020B0604020202020204" pitchFamily="34" charset="0"/>
                  <a:ea typeface="Calibri" panose="020F0502020204030204" pitchFamily="34" charset="0"/>
                  <a:cs typeface="Times New Roman" panose="02020603050405020304" pitchFamily="18" charset="0"/>
                </a:rPr>
                <a:t>as </a:t>
              </a:r>
              <a:r>
                <a:rPr lang="es-MX" sz="3200" dirty="0">
                  <a:latin typeface="Arial" panose="020B0604020202020204" pitchFamily="34" charset="0"/>
                  <a:ea typeface="Calibri" panose="020F0502020204030204" pitchFamily="34" charset="0"/>
                  <a:cs typeface="Times New Roman" panose="02020603050405020304" pitchFamily="18" charset="0"/>
                </a:rPr>
                <a:t>principales </a:t>
              </a:r>
              <a:r>
                <a:rPr lang="es-MX" sz="3200"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áreas de oportunidad </a:t>
              </a:r>
              <a:r>
                <a:rPr lang="es-MX" sz="3200" dirty="0">
                  <a:latin typeface="Arial" panose="020B0604020202020204" pitchFamily="34" charset="0"/>
                  <a:ea typeface="Calibri" panose="020F0502020204030204" pitchFamily="34" charset="0"/>
                  <a:cs typeface="Times New Roman" panose="02020603050405020304" pitchFamily="18" charset="0"/>
                </a:rPr>
                <a:t>que podrían consolidar un </a:t>
              </a:r>
              <a:r>
                <a:rPr lang="es-MX" sz="3200" b="1" dirty="0">
                  <a:solidFill>
                    <a:schemeClr val="bg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sistema de profesionalización</a:t>
              </a:r>
              <a:r>
                <a:rPr lang="es-MX" sz="3200" dirty="0">
                  <a:latin typeface="Arial" panose="020B0604020202020204" pitchFamily="34" charset="0"/>
                  <a:ea typeface="Calibri" panose="020F0502020204030204" pitchFamily="34" charset="0"/>
                  <a:cs typeface="Times New Roman" panose="02020603050405020304" pitchFamily="18" charset="0"/>
                </a:rPr>
                <a:t> son las siguientes: </a:t>
              </a:r>
              <a:endParaRPr lang="es-MX" sz="3200" dirty="0">
                <a:latin typeface="Calibri" panose="020F0502020204030204" pitchFamily="34" charset="0"/>
                <a:ea typeface="Calibri" panose="020F0502020204030204" pitchFamily="34" charset="0"/>
                <a:cs typeface="Times New Roman" panose="02020603050405020304" pitchFamily="18" charset="0"/>
              </a:endParaRPr>
            </a:p>
            <a:p>
              <a:r>
                <a:rPr lang="es-MX" sz="2400" dirty="0" smtClean="0"/>
                <a:t> </a:t>
              </a:r>
              <a:endParaRPr lang="en-US" sz="3200" dirty="0">
                <a:latin typeface="Calibri" pitchFamily="34" charset="0"/>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17 Grupo"/>
          <p:cNvGrpSpPr/>
          <p:nvPr/>
        </p:nvGrpSpPr>
        <p:grpSpPr>
          <a:xfrm>
            <a:off x="181670" y="1509731"/>
            <a:ext cx="8892421" cy="4899025"/>
            <a:chOff x="181670" y="1447800"/>
            <a:chExt cx="8892421" cy="4899025"/>
          </a:xfrm>
        </p:grpSpPr>
        <p:sp>
          <p:nvSpPr>
            <p:cNvPr id="50179" name="Freeform 3"/>
            <p:cNvSpPr>
              <a:spLocks/>
            </p:cNvSpPr>
            <p:nvPr/>
          </p:nvSpPr>
          <p:spPr bwMode="gray">
            <a:xfrm>
              <a:off x="3721100" y="4429125"/>
              <a:ext cx="2466975" cy="771525"/>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00CCFF"/>
            </a:solidFill>
            <a:ln w="12700" cap="rnd" cmpd="sng">
              <a:noFill/>
              <a:prstDash val="solid"/>
              <a:round/>
              <a:headEnd type="none" w="med" len="med"/>
              <a:tailEnd type="none" w="med" len="med"/>
            </a:ln>
          </p:spPr>
          <p:txBody>
            <a:bodyPr/>
            <a:lstStyle/>
            <a:p>
              <a:endParaRPr lang="es-MX"/>
            </a:p>
          </p:txBody>
        </p:sp>
        <p:sp>
          <p:nvSpPr>
            <p:cNvPr id="50180" name="Freeform 4"/>
            <p:cNvSpPr>
              <a:spLocks/>
            </p:cNvSpPr>
            <p:nvPr/>
          </p:nvSpPr>
          <p:spPr bwMode="gray">
            <a:xfrm rot="3600000">
              <a:off x="2543175" y="4173538"/>
              <a:ext cx="2465387" cy="769938"/>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336699"/>
            </a:solidFill>
            <a:ln w="12700" cap="rnd" cmpd="sng">
              <a:noFill/>
              <a:prstDash val="solid"/>
              <a:round/>
              <a:headEnd type="none" w="med" len="med"/>
              <a:tailEnd type="none" w="med" len="med"/>
            </a:ln>
          </p:spPr>
          <p:txBody>
            <a:bodyPr/>
            <a:lstStyle/>
            <a:p>
              <a:endParaRPr lang="es-MX"/>
            </a:p>
          </p:txBody>
        </p:sp>
        <p:sp>
          <p:nvSpPr>
            <p:cNvPr id="50181" name="Freeform 5"/>
            <p:cNvSpPr>
              <a:spLocks/>
            </p:cNvSpPr>
            <p:nvPr/>
          </p:nvSpPr>
          <p:spPr bwMode="gray">
            <a:xfrm rot="7200000">
              <a:off x="2214563" y="2873375"/>
              <a:ext cx="2465388" cy="769937"/>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0066CC"/>
            </a:solidFill>
            <a:ln w="12700" cap="rnd" cmpd="sng">
              <a:noFill/>
              <a:prstDash val="solid"/>
              <a:round/>
              <a:headEnd type="none" w="med" len="med"/>
              <a:tailEnd type="none" w="med" len="med"/>
            </a:ln>
          </p:spPr>
          <p:txBody>
            <a:bodyPr/>
            <a:lstStyle/>
            <a:p>
              <a:endParaRPr lang="es-MX"/>
            </a:p>
          </p:txBody>
        </p:sp>
        <p:sp>
          <p:nvSpPr>
            <p:cNvPr id="50182" name="Freeform 6"/>
            <p:cNvSpPr>
              <a:spLocks/>
            </p:cNvSpPr>
            <p:nvPr/>
          </p:nvSpPr>
          <p:spPr bwMode="gray">
            <a:xfrm rot="10800000">
              <a:off x="2838450" y="2000250"/>
              <a:ext cx="2466975" cy="769938"/>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0099CC"/>
            </a:solidFill>
            <a:ln w="12700" cap="rnd" cmpd="sng">
              <a:noFill/>
              <a:prstDash val="solid"/>
              <a:round/>
              <a:headEnd type="none" w="med" len="med"/>
              <a:tailEnd type="none" w="med" len="med"/>
            </a:ln>
          </p:spPr>
          <p:txBody>
            <a:bodyPr/>
            <a:lstStyle/>
            <a:p>
              <a:endParaRPr lang="es-MX"/>
            </a:p>
          </p:txBody>
        </p:sp>
        <p:sp>
          <p:nvSpPr>
            <p:cNvPr id="50183" name="Freeform 7"/>
            <p:cNvSpPr>
              <a:spLocks/>
            </p:cNvSpPr>
            <p:nvPr/>
          </p:nvSpPr>
          <p:spPr bwMode="gray">
            <a:xfrm rot="-7200000">
              <a:off x="4089400" y="2295525"/>
              <a:ext cx="2465388" cy="769938"/>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6699FF"/>
            </a:solidFill>
            <a:ln w="12700" cap="rnd" cmpd="sng">
              <a:noFill/>
              <a:prstDash val="solid"/>
              <a:round/>
              <a:headEnd type="none" w="med" len="med"/>
              <a:tailEnd type="none" w="med" len="med"/>
            </a:ln>
          </p:spPr>
          <p:txBody>
            <a:bodyPr/>
            <a:lstStyle/>
            <a:p>
              <a:endParaRPr lang="es-MX"/>
            </a:p>
          </p:txBody>
        </p:sp>
        <p:sp>
          <p:nvSpPr>
            <p:cNvPr id="50184" name="Freeform 8"/>
            <p:cNvSpPr>
              <a:spLocks/>
            </p:cNvSpPr>
            <p:nvPr/>
          </p:nvSpPr>
          <p:spPr bwMode="gray">
            <a:xfrm rot="-3600000">
              <a:off x="4419600" y="3509963"/>
              <a:ext cx="2466975" cy="771525"/>
            </a:xfrm>
            <a:custGeom>
              <a:avLst/>
              <a:gdLst>
                <a:gd name="T0" fmla="*/ 2147483647 w 1717"/>
                <a:gd name="T1" fmla="*/ 2147483647 h 484"/>
                <a:gd name="T2" fmla="*/ 2147483647 w 1717"/>
                <a:gd name="T3" fmla="*/ 2147483647 h 484"/>
                <a:gd name="T4" fmla="*/ 2147483647 w 1717"/>
                <a:gd name="T5" fmla="*/ 2147483647 h 484"/>
                <a:gd name="T6" fmla="*/ 2147483647 w 1717"/>
                <a:gd name="T7" fmla="*/ 2147483647 h 484"/>
                <a:gd name="T8" fmla="*/ 2147483647 w 1717"/>
                <a:gd name="T9" fmla="*/ 2147483647 h 484"/>
                <a:gd name="T10" fmla="*/ 2147483647 w 1717"/>
                <a:gd name="T11" fmla="*/ 2147483647 h 484"/>
                <a:gd name="T12" fmla="*/ 2147483647 w 1717"/>
                <a:gd name="T13" fmla="*/ 2147483647 h 484"/>
                <a:gd name="T14" fmla="*/ 2147483647 w 1717"/>
                <a:gd name="T15" fmla="*/ 2147483647 h 484"/>
                <a:gd name="T16" fmla="*/ 2147483647 w 1717"/>
                <a:gd name="T17" fmla="*/ 2147483647 h 484"/>
                <a:gd name="T18" fmla="*/ 2147483647 w 1717"/>
                <a:gd name="T19" fmla="*/ 2147483647 h 484"/>
                <a:gd name="T20" fmla="*/ 2147483647 w 1717"/>
                <a:gd name="T21" fmla="*/ 2147483647 h 484"/>
                <a:gd name="T22" fmla="*/ 2147483647 w 1717"/>
                <a:gd name="T23" fmla="*/ 2147483647 h 484"/>
                <a:gd name="T24" fmla="*/ 2147483647 w 1717"/>
                <a:gd name="T25" fmla="*/ 2147483647 h 484"/>
                <a:gd name="T26" fmla="*/ 2147483647 w 1717"/>
                <a:gd name="T27" fmla="*/ 2147483647 h 484"/>
                <a:gd name="T28" fmla="*/ 2147483647 w 1717"/>
                <a:gd name="T29" fmla="*/ 2147483647 h 484"/>
                <a:gd name="T30" fmla="*/ 2147483647 w 1717"/>
                <a:gd name="T31" fmla="*/ 2147483647 h 484"/>
                <a:gd name="T32" fmla="*/ 2147483647 w 1717"/>
                <a:gd name="T33" fmla="*/ 2147483647 h 484"/>
                <a:gd name="T34" fmla="*/ 0 w 1717"/>
                <a:gd name="T35" fmla="*/ 0 h 484"/>
                <a:gd name="T36" fmla="*/ 2147483647 w 1717"/>
                <a:gd name="T37" fmla="*/ 2147483647 h 484"/>
                <a:gd name="T38" fmla="*/ 2147483647 w 1717"/>
                <a:gd name="T39" fmla="*/ 2147483647 h 484"/>
                <a:gd name="T40" fmla="*/ 2147483647 w 1717"/>
                <a:gd name="T41" fmla="*/ 2147483647 h 484"/>
                <a:gd name="T42" fmla="*/ 2147483647 w 1717"/>
                <a:gd name="T43" fmla="*/ 2147483647 h 484"/>
                <a:gd name="T44" fmla="*/ 2147483647 w 1717"/>
                <a:gd name="T45" fmla="*/ 2147483647 h 484"/>
                <a:gd name="T46" fmla="*/ 2147483647 w 1717"/>
                <a:gd name="T47" fmla="*/ 2147483647 h 484"/>
                <a:gd name="T48" fmla="*/ 2147483647 w 1717"/>
                <a:gd name="T49" fmla="*/ 2147483647 h 484"/>
                <a:gd name="T50" fmla="*/ 2147483647 w 1717"/>
                <a:gd name="T51" fmla="*/ 2147483647 h 484"/>
                <a:gd name="T52" fmla="*/ 2147483647 w 1717"/>
                <a:gd name="T53" fmla="*/ 2147483647 h 484"/>
                <a:gd name="T54" fmla="*/ 2147483647 w 1717"/>
                <a:gd name="T55" fmla="*/ 2147483647 h 484"/>
                <a:gd name="T56" fmla="*/ 2147483647 w 1717"/>
                <a:gd name="T57" fmla="*/ 2147483647 h 484"/>
                <a:gd name="T58" fmla="*/ 2147483647 w 1717"/>
                <a:gd name="T59" fmla="*/ 2147483647 h 484"/>
                <a:gd name="T60" fmla="*/ 2147483647 w 1717"/>
                <a:gd name="T61" fmla="*/ 2147483647 h 484"/>
                <a:gd name="T62" fmla="*/ 2147483647 w 1717"/>
                <a:gd name="T63" fmla="*/ 2147483647 h 4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17"/>
                <a:gd name="T97" fmla="*/ 0 h 484"/>
                <a:gd name="T98" fmla="*/ 1717 w 1717"/>
                <a:gd name="T99" fmla="*/ 484 h 4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rgbClr val="666699"/>
            </a:solidFill>
            <a:ln w="12700" cap="rnd" cmpd="sng">
              <a:noFill/>
              <a:prstDash val="solid"/>
              <a:round/>
              <a:headEnd type="none" w="med" len="med"/>
              <a:tailEnd type="none" w="med" len="med"/>
            </a:ln>
          </p:spPr>
          <p:txBody>
            <a:bodyPr/>
            <a:lstStyle/>
            <a:p>
              <a:endParaRPr lang="es-MX"/>
            </a:p>
          </p:txBody>
        </p:sp>
        <p:grpSp>
          <p:nvGrpSpPr>
            <p:cNvPr id="50185" name="Group 9"/>
            <p:cNvGrpSpPr>
              <a:grpSpLocks/>
            </p:cNvGrpSpPr>
            <p:nvPr/>
          </p:nvGrpSpPr>
          <p:grpSpPr bwMode="auto">
            <a:xfrm>
              <a:off x="3505200" y="2590800"/>
              <a:ext cx="2057400" cy="2057400"/>
              <a:chOff x="2016" y="1920"/>
              <a:chExt cx="1680" cy="1680"/>
            </a:xfrm>
          </p:grpSpPr>
          <p:sp>
            <p:nvSpPr>
              <p:cNvPr id="13" name="Oval 10"/>
              <p:cNvSpPr>
                <a:spLocks noChangeArrowheads="1"/>
              </p:cNvSpPr>
              <p:nvPr/>
            </p:nvSpPr>
            <p:spPr bwMode="gray">
              <a:xfrm>
                <a:off x="2016" y="1920"/>
                <a:ext cx="1680" cy="1680"/>
              </a:xfrm>
              <a:prstGeom prst="ellipse">
                <a:avLst/>
              </a:prstGeom>
              <a:gradFill rotWithShape="1">
                <a:gsLst>
                  <a:gs pos="0">
                    <a:schemeClr val="bg1"/>
                  </a:gs>
                  <a:gs pos="100000">
                    <a:schemeClr val="bg1">
                      <a:gamma/>
                      <a:shade val="0"/>
                      <a:invGamma/>
                    </a:schemeClr>
                  </a:gs>
                </a:gsLst>
                <a:lin ang="5400000" scaled="1"/>
              </a:gradFill>
              <a:ln w="9525">
                <a:solidFill>
                  <a:srgbClr val="000000"/>
                </a:solidFill>
                <a:round/>
                <a:headEnd/>
                <a:tailEnd/>
              </a:ln>
              <a:effectLst/>
            </p:spPr>
            <p:txBody>
              <a:bodyPr wrap="none" anchor="ctr"/>
              <a:lstStyle/>
              <a:p>
                <a:pPr fontAlgn="auto">
                  <a:spcBef>
                    <a:spcPts val="0"/>
                  </a:spcBef>
                  <a:spcAft>
                    <a:spcPts val="0"/>
                  </a:spcAft>
                  <a:defRPr/>
                </a:pPr>
                <a:endParaRPr lang="es-MX">
                  <a:latin typeface="+mn-lt"/>
                  <a:cs typeface="+mn-cs"/>
                </a:endParaRPr>
              </a:p>
            </p:txBody>
          </p:sp>
          <p:sp>
            <p:nvSpPr>
              <p:cNvPr id="50194" name="Freeform 11"/>
              <p:cNvSpPr>
                <a:spLocks/>
              </p:cNvSpPr>
              <p:nvPr/>
            </p:nvSpPr>
            <p:spPr bwMode="gray">
              <a:xfrm>
                <a:off x="2208" y="1948"/>
                <a:ext cx="1296" cy="634"/>
              </a:xfrm>
              <a:custGeom>
                <a:avLst/>
                <a:gdLst>
                  <a:gd name="T0" fmla="*/ 1138 w 1321"/>
                  <a:gd name="T1" fmla="*/ 177 h 712"/>
                  <a:gd name="T2" fmla="*/ 1152 w 1321"/>
                  <a:gd name="T3" fmla="*/ 197 h 712"/>
                  <a:gd name="T4" fmla="*/ 1155 w 1321"/>
                  <a:gd name="T5" fmla="*/ 214 h 712"/>
                  <a:gd name="T6" fmla="*/ 1150 w 1321"/>
                  <a:gd name="T7" fmla="*/ 229 h 712"/>
                  <a:gd name="T8" fmla="*/ 1135 w 1321"/>
                  <a:gd name="T9" fmla="*/ 243 h 712"/>
                  <a:gd name="T10" fmla="*/ 1113 w 1321"/>
                  <a:gd name="T11" fmla="*/ 257 h 712"/>
                  <a:gd name="T12" fmla="*/ 1084 w 1321"/>
                  <a:gd name="T13" fmla="*/ 268 h 712"/>
                  <a:gd name="T14" fmla="*/ 1046 w 1321"/>
                  <a:gd name="T15" fmla="*/ 279 h 712"/>
                  <a:gd name="T16" fmla="*/ 1004 w 1321"/>
                  <a:gd name="T17" fmla="*/ 289 h 712"/>
                  <a:gd name="T18" fmla="*/ 955 w 1321"/>
                  <a:gd name="T19" fmla="*/ 296 h 712"/>
                  <a:gd name="T20" fmla="*/ 902 w 1321"/>
                  <a:gd name="T21" fmla="*/ 303 h 712"/>
                  <a:gd name="T22" fmla="*/ 846 w 1321"/>
                  <a:gd name="T23" fmla="*/ 307 h 712"/>
                  <a:gd name="T24" fmla="*/ 784 w 1321"/>
                  <a:gd name="T25" fmla="*/ 313 h 712"/>
                  <a:gd name="T26" fmla="*/ 721 w 1321"/>
                  <a:gd name="T27" fmla="*/ 315 h 712"/>
                  <a:gd name="T28" fmla="*/ 696 w 1321"/>
                  <a:gd name="T29" fmla="*/ 316 h 712"/>
                  <a:gd name="T30" fmla="*/ 417 w 1321"/>
                  <a:gd name="T31" fmla="*/ 316 h 712"/>
                  <a:gd name="T32" fmla="*/ 413 w 1321"/>
                  <a:gd name="T33" fmla="*/ 316 h 712"/>
                  <a:gd name="T34" fmla="*/ 358 w 1321"/>
                  <a:gd name="T35" fmla="*/ 314 h 712"/>
                  <a:gd name="T36" fmla="*/ 305 w 1321"/>
                  <a:gd name="T37" fmla="*/ 313 h 712"/>
                  <a:gd name="T38" fmla="*/ 255 w 1321"/>
                  <a:gd name="T39" fmla="*/ 309 h 712"/>
                  <a:gd name="T40" fmla="*/ 207 w 1321"/>
                  <a:gd name="T41" fmla="*/ 306 h 712"/>
                  <a:gd name="T42" fmla="*/ 164 w 1321"/>
                  <a:gd name="T43" fmla="*/ 300 h 712"/>
                  <a:gd name="T44" fmla="*/ 124 w 1321"/>
                  <a:gd name="T45" fmla="*/ 293 h 712"/>
                  <a:gd name="T46" fmla="*/ 88 w 1321"/>
                  <a:gd name="T47" fmla="*/ 288 h 712"/>
                  <a:gd name="T48" fmla="*/ 60 w 1321"/>
                  <a:gd name="T49" fmla="*/ 280 h 712"/>
                  <a:gd name="T50" fmla="*/ 32 w 1321"/>
                  <a:gd name="T51" fmla="*/ 270 h 712"/>
                  <a:gd name="T52" fmla="*/ 18 w 1321"/>
                  <a:gd name="T53" fmla="*/ 258 h 712"/>
                  <a:gd name="T54" fmla="*/ 6 w 1321"/>
                  <a:gd name="T55" fmla="*/ 246 h 712"/>
                  <a:gd name="T56" fmla="*/ 0 w 1321"/>
                  <a:gd name="T57" fmla="*/ 232 h 712"/>
                  <a:gd name="T58" fmla="*/ 0 w 1321"/>
                  <a:gd name="T59" fmla="*/ 231 h 712"/>
                  <a:gd name="T60" fmla="*/ 4 w 1321"/>
                  <a:gd name="T61" fmla="*/ 215 h 712"/>
                  <a:gd name="T62" fmla="*/ 16 w 1321"/>
                  <a:gd name="T63" fmla="*/ 198 h 712"/>
                  <a:gd name="T64" fmla="*/ 44 w 1321"/>
                  <a:gd name="T65" fmla="*/ 164 h 712"/>
                  <a:gd name="T66" fmla="*/ 80 w 1321"/>
                  <a:gd name="T67" fmla="*/ 133 h 712"/>
                  <a:gd name="T68" fmla="*/ 128 w 1321"/>
                  <a:gd name="T69" fmla="*/ 105 h 712"/>
                  <a:gd name="T70" fmla="*/ 178 w 1321"/>
                  <a:gd name="T71" fmla="*/ 78 h 712"/>
                  <a:gd name="T72" fmla="*/ 235 w 1321"/>
                  <a:gd name="T73" fmla="*/ 54 h 712"/>
                  <a:gd name="T74" fmla="*/ 299 w 1321"/>
                  <a:gd name="T75" fmla="*/ 37 h 712"/>
                  <a:gd name="T76" fmla="*/ 363 w 1321"/>
                  <a:gd name="T77" fmla="*/ 20 h 712"/>
                  <a:gd name="T78" fmla="*/ 435 w 1321"/>
                  <a:gd name="T79" fmla="*/ 10 h 712"/>
                  <a:gd name="T80" fmla="*/ 508 w 1321"/>
                  <a:gd name="T81" fmla="*/ 4 h 712"/>
                  <a:gd name="T82" fmla="*/ 584 w 1321"/>
                  <a:gd name="T83" fmla="*/ 0 h 712"/>
                  <a:gd name="T84" fmla="*/ 584 w 1321"/>
                  <a:gd name="T85" fmla="*/ 0 h 712"/>
                  <a:gd name="T86" fmla="*/ 664 w 1321"/>
                  <a:gd name="T87" fmla="*/ 4 h 712"/>
                  <a:gd name="T88" fmla="*/ 741 w 1321"/>
                  <a:gd name="T89" fmla="*/ 10 h 712"/>
                  <a:gd name="T90" fmla="*/ 815 w 1321"/>
                  <a:gd name="T91" fmla="*/ 23 h 712"/>
                  <a:gd name="T92" fmla="*/ 884 w 1321"/>
                  <a:gd name="T93" fmla="*/ 40 h 712"/>
                  <a:gd name="T94" fmla="*/ 947 w 1321"/>
                  <a:gd name="T95" fmla="*/ 61 h 712"/>
                  <a:gd name="T96" fmla="*/ 1005 w 1321"/>
                  <a:gd name="T97" fmla="*/ 86 h 712"/>
                  <a:gd name="T98" fmla="*/ 1057 w 1321"/>
                  <a:gd name="T99" fmla="*/ 113 h 712"/>
                  <a:gd name="T100" fmla="*/ 1101 w 1321"/>
                  <a:gd name="T101" fmla="*/ 144 h 712"/>
                  <a:gd name="T102" fmla="*/ 1138 w 1321"/>
                  <a:gd name="T103" fmla="*/ 177 h 712"/>
                  <a:gd name="T104" fmla="*/ 1138 w 1321"/>
                  <a:gd name="T105" fmla="*/ 177 h 71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321"/>
                  <a:gd name="T160" fmla="*/ 0 h 712"/>
                  <a:gd name="T161" fmla="*/ 1321 w 1321"/>
                  <a:gd name="T162" fmla="*/ 712 h 712"/>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321" h="712">
                    <a:moveTo>
                      <a:pt x="1301" y="401"/>
                    </a:moveTo>
                    <a:lnTo>
                      <a:pt x="1317" y="442"/>
                    </a:lnTo>
                    <a:lnTo>
                      <a:pt x="1321" y="481"/>
                    </a:lnTo>
                    <a:lnTo>
                      <a:pt x="1315" y="516"/>
                    </a:lnTo>
                    <a:lnTo>
                      <a:pt x="1298" y="550"/>
                    </a:lnTo>
                    <a:lnTo>
                      <a:pt x="1272" y="579"/>
                    </a:lnTo>
                    <a:lnTo>
                      <a:pt x="1239" y="604"/>
                    </a:lnTo>
                    <a:lnTo>
                      <a:pt x="1196" y="628"/>
                    </a:lnTo>
                    <a:lnTo>
                      <a:pt x="1147" y="649"/>
                    </a:lnTo>
                    <a:lnTo>
                      <a:pt x="1092" y="667"/>
                    </a:lnTo>
                    <a:lnTo>
                      <a:pt x="1031" y="683"/>
                    </a:lnTo>
                    <a:lnTo>
                      <a:pt x="967" y="694"/>
                    </a:lnTo>
                    <a:lnTo>
                      <a:pt x="896" y="704"/>
                    </a:lnTo>
                    <a:lnTo>
                      <a:pt x="824" y="710"/>
                    </a:lnTo>
                    <a:lnTo>
                      <a:pt x="795" y="712"/>
                    </a:lnTo>
                    <a:lnTo>
                      <a:pt x="476" y="712"/>
                    </a:lnTo>
                    <a:lnTo>
                      <a:pt x="472" y="712"/>
                    </a:lnTo>
                    <a:lnTo>
                      <a:pt x="409" y="708"/>
                    </a:lnTo>
                    <a:lnTo>
                      <a:pt x="348" y="704"/>
                    </a:lnTo>
                    <a:lnTo>
                      <a:pt x="290" y="696"/>
                    </a:lnTo>
                    <a:lnTo>
                      <a:pt x="235" y="689"/>
                    </a:lnTo>
                    <a:lnTo>
                      <a:pt x="186" y="677"/>
                    </a:lnTo>
                    <a:lnTo>
                      <a:pt x="141" y="663"/>
                    </a:lnTo>
                    <a:lnTo>
                      <a:pt x="102" y="648"/>
                    </a:lnTo>
                    <a:lnTo>
                      <a:pt x="67" y="630"/>
                    </a:lnTo>
                    <a:lnTo>
                      <a:pt x="39" y="608"/>
                    </a:lnTo>
                    <a:lnTo>
                      <a:pt x="18" y="583"/>
                    </a:lnTo>
                    <a:lnTo>
                      <a:pt x="6" y="554"/>
                    </a:lnTo>
                    <a:lnTo>
                      <a:pt x="0" y="524"/>
                    </a:lnTo>
                    <a:lnTo>
                      <a:pt x="0" y="520"/>
                    </a:lnTo>
                    <a:lnTo>
                      <a:pt x="4" y="487"/>
                    </a:lnTo>
                    <a:lnTo>
                      <a:pt x="16" y="446"/>
                    </a:lnTo>
                    <a:lnTo>
                      <a:pt x="51" y="370"/>
                    </a:lnTo>
                    <a:lnTo>
                      <a:pt x="94" y="299"/>
                    </a:lnTo>
                    <a:lnTo>
                      <a:pt x="147" y="235"/>
                    </a:lnTo>
                    <a:lnTo>
                      <a:pt x="204" y="176"/>
                    </a:lnTo>
                    <a:lnTo>
                      <a:pt x="270" y="125"/>
                    </a:lnTo>
                    <a:lnTo>
                      <a:pt x="341" y="82"/>
                    </a:lnTo>
                    <a:lnTo>
                      <a:pt x="415" y="47"/>
                    </a:lnTo>
                    <a:lnTo>
                      <a:pt x="497" y="21"/>
                    </a:lnTo>
                    <a:lnTo>
                      <a:pt x="581" y="6"/>
                    </a:lnTo>
                    <a:lnTo>
                      <a:pt x="667" y="0"/>
                    </a:lnTo>
                    <a:lnTo>
                      <a:pt x="759" y="6"/>
                    </a:lnTo>
                    <a:lnTo>
                      <a:pt x="847" y="23"/>
                    </a:lnTo>
                    <a:lnTo>
                      <a:pt x="932" y="53"/>
                    </a:lnTo>
                    <a:lnTo>
                      <a:pt x="1010" y="90"/>
                    </a:lnTo>
                    <a:lnTo>
                      <a:pt x="1082" y="137"/>
                    </a:lnTo>
                    <a:lnTo>
                      <a:pt x="1149" y="194"/>
                    </a:lnTo>
                    <a:lnTo>
                      <a:pt x="1208" y="256"/>
                    </a:lnTo>
                    <a:lnTo>
                      <a:pt x="1258" y="325"/>
                    </a:lnTo>
                    <a:lnTo>
                      <a:pt x="1301" y="401"/>
                    </a:lnTo>
                    <a:close/>
                  </a:path>
                </a:pathLst>
              </a:custGeom>
              <a:gradFill rotWithShape="1">
                <a:gsLst>
                  <a:gs pos="0">
                    <a:srgbClr val="FFFFFF"/>
                  </a:gs>
                  <a:gs pos="100000">
                    <a:schemeClr val="bg1"/>
                  </a:gs>
                </a:gsLst>
                <a:lin ang="5400000" scaled="1"/>
              </a:gradFill>
              <a:ln w="0">
                <a:noFill/>
                <a:prstDash val="solid"/>
                <a:round/>
                <a:headEnd/>
                <a:tailEnd/>
              </a:ln>
            </p:spPr>
            <p:txBody>
              <a:bodyPr/>
              <a:lstStyle/>
              <a:p>
                <a:endParaRPr lang="es-MX"/>
              </a:p>
            </p:txBody>
          </p:sp>
        </p:grpSp>
        <p:sp>
          <p:nvSpPr>
            <p:cNvPr id="50186" name="Text Box 12"/>
            <p:cNvSpPr txBox="1">
              <a:spLocks noChangeArrowheads="1"/>
            </p:cNvSpPr>
            <p:nvPr/>
          </p:nvSpPr>
          <p:spPr bwMode="auto">
            <a:xfrm>
              <a:off x="6090604" y="4284075"/>
              <a:ext cx="2698175" cy="646331"/>
            </a:xfrm>
            <a:prstGeom prst="rect">
              <a:avLst/>
            </a:prstGeom>
            <a:noFill/>
            <a:ln w="9525" algn="ctr">
              <a:noFill/>
              <a:miter lim="800000"/>
              <a:headEnd/>
              <a:tailEnd/>
            </a:ln>
          </p:spPr>
          <p:txBody>
            <a:bodyPr wrap="none">
              <a:spAutoFit/>
            </a:bodyPr>
            <a:lstStyle/>
            <a:p>
              <a:pPr algn="ctr"/>
              <a:r>
                <a:rPr lang="es-MX" b="1" dirty="0" smtClean="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Generar </a:t>
              </a:r>
              <a:r>
                <a:rPr lang="es-MX"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un valor </a:t>
              </a:r>
              <a:endParaRPr lang="es-MX" b="1" dirty="0" smtClean="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a:p>
              <a:r>
                <a:rPr lang="es-MX" b="1" dirty="0" smtClean="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agregado </a:t>
              </a:r>
              <a:r>
                <a:rPr lang="es-MX" b="1" dirty="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al </a:t>
              </a:r>
              <a:r>
                <a:rPr lang="es-MX" b="1" dirty="0" smtClean="0">
                  <a:solidFill>
                    <a:srgbClr val="00B05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ciudadano</a:t>
              </a:r>
              <a:endParaRPr lang="en-US" b="1" dirty="0">
                <a:solidFill>
                  <a:srgbClr val="00B050"/>
                </a:solidFill>
                <a:effectLst>
                  <a:outerShdw blurRad="38100" dist="38100" dir="2700000" algn="tl">
                    <a:srgbClr val="000000">
                      <a:alpha val="43137"/>
                    </a:srgbClr>
                  </a:outerShdw>
                </a:effectLst>
                <a:latin typeface="Calibri" pitchFamily="34" charset="0"/>
              </a:endParaRPr>
            </a:p>
          </p:txBody>
        </p:sp>
        <p:sp>
          <p:nvSpPr>
            <p:cNvPr id="50187" name="Text Box 13"/>
            <p:cNvSpPr txBox="1">
              <a:spLocks noChangeArrowheads="1"/>
            </p:cNvSpPr>
            <p:nvPr/>
          </p:nvSpPr>
          <p:spPr bwMode="auto">
            <a:xfrm>
              <a:off x="6271899" y="2833374"/>
              <a:ext cx="2802192" cy="923330"/>
            </a:xfrm>
            <a:prstGeom prst="rect">
              <a:avLst/>
            </a:prstGeom>
            <a:noFill/>
            <a:ln w="9525" algn="ctr">
              <a:noFill/>
              <a:miter lim="800000"/>
              <a:headEnd/>
              <a:tailEnd/>
            </a:ln>
          </p:spPr>
          <p:txBody>
            <a:bodyPr wrap="square">
              <a:spAutoFit/>
            </a:bodyPr>
            <a:lstStyle/>
            <a:p>
              <a:pPr algn="ctr"/>
              <a:r>
                <a:rPr lang="es-MX"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Impulsar </a:t>
              </a:r>
              <a:r>
                <a:rPr lang="es-MX"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un mecanismo </a:t>
              </a:r>
              <a:endParaRPr lang="es-MX"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a:p>
              <a:pPr algn="ctr"/>
              <a:r>
                <a:rPr lang="es-MX"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de </a:t>
              </a:r>
              <a:r>
                <a:rPr lang="es-MX" b="1"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control, vigilancia y </a:t>
              </a:r>
              <a:endParaRPr lang="es-MX"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endParaRPr>
            </a:p>
            <a:p>
              <a:pPr algn="ctr"/>
              <a:r>
                <a:rPr lang="es-MX" b="1" dirty="0" smtClean="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supervisión </a:t>
              </a:r>
              <a:endParaRPr lang="en-US" b="1" dirty="0">
                <a:solidFill>
                  <a:srgbClr val="FF0000"/>
                </a:solidFill>
                <a:effectLst>
                  <a:outerShdw blurRad="38100" dist="38100" dir="2700000" algn="tl">
                    <a:srgbClr val="000000">
                      <a:alpha val="43137"/>
                    </a:srgbClr>
                  </a:outerShdw>
                </a:effectLst>
                <a:latin typeface="Calibri" pitchFamily="34" charset="0"/>
              </a:endParaRPr>
            </a:p>
          </p:txBody>
        </p:sp>
        <p:sp>
          <p:nvSpPr>
            <p:cNvPr id="50188" name="Text Box 14"/>
            <p:cNvSpPr txBox="1">
              <a:spLocks noChangeArrowheads="1"/>
            </p:cNvSpPr>
            <p:nvPr/>
          </p:nvSpPr>
          <p:spPr bwMode="auto">
            <a:xfrm>
              <a:off x="2786462" y="2509813"/>
              <a:ext cx="184731" cy="369332"/>
            </a:xfrm>
            <a:prstGeom prst="rect">
              <a:avLst/>
            </a:prstGeom>
            <a:noFill/>
            <a:ln w="9525" algn="ctr">
              <a:noFill/>
              <a:miter lim="800000"/>
              <a:headEnd/>
              <a:tailEnd/>
            </a:ln>
          </p:spPr>
          <p:txBody>
            <a:bodyPr wrap="none">
              <a:spAutoFit/>
            </a:bodyPr>
            <a:lstStyle/>
            <a:p>
              <a:pPr algn="r"/>
              <a:endParaRPr lang="en-US" b="1" dirty="0">
                <a:solidFill>
                  <a:srgbClr val="5F5F5F"/>
                </a:solidFill>
                <a:latin typeface="Calibri" pitchFamily="34" charset="0"/>
              </a:endParaRPr>
            </a:p>
          </p:txBody>
        </p:sp>
        <p:sp>
          <p:nvSpPr>
            <p:cNvPr id="50189" name="Text Box 15"/>
            <p:cNvSpPr txBox="1">
              <a:spLocks noChangeArrowheads="1"/>
            </p:cNvSpPr>
            <p:nvPr/>
          </p:nvSpPr>
          <p:spPr bwMode="auto">
            <a:xfrm>
              <a:off x="181670" y="4495800"/>
              <a:ext cx="3264476" cy="923330"/>
            </a:xfrm>
            <a:prstGeom prst="rect">
              <a:avLst/>
            </a:prstGeom>
            <a:noFill/>
            <a:ln w="9525" algn="ctr">
              <a:noFill/>
              <a:miter lim="800000"/>
              <a:headEnd/>
              <a:tailEnd/>
            </a:ln>
          </p:spPr>
          <p:txBody>
            <a:bodyPr wrap="square">
              <a:spAutoFit/>
            </a:bodyPr>
            <a:lstStyle/>
            <a:p>
              <a:pPr algn="ctr"/>
              <a:r>
                <a:rPr lang="es-MX" b="1" dirty="0" smtClean="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Organizar </a:t>
              </a:r>
              <a:r>
                <a:rPr lang="es-MX"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el trabajo de forma eficaz </a:t>
              </a:r>
              <a:r>
                <a:rPr lang="es-MX" b="1" dirty="0" smtClean="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para </a:t>
              </a:r>
              <a:r>
                <a:rPr lang="es-MX" b="1" dirty="0">
                  <a:solidFill>
                    <a:srgbClr val="C0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la consolidación del sistema</a:t>
              </a:r>
              <a:endParaRPr lang="en-US" b="1" dirty="0">
                <a:solidFill>
                  <a:srgbClr val="C00000"/>
                </a:solidFill>
                <a:effectLst>
                  <a:outerShdw blurRad="38100" dist="38100" dir="2700000" algn="tl">
                    <a:srgbClr val="000000">
                      <a:alpha val="43137"/>
                    </a:srgbClr>
                  </a:outerShdw>
                </a:effectLst>
                <a:latin typeface="Calibri" pitchFamily="34" charset="0"/>
              </a:endParaRPr>
            </a:p>
          </p:txBody>
        </p:sp>
        <p:sp>
          <p:nvSpPr>
            <p:cNvPr id="50190" name="Text Box 16"/>
            <p:cNvSpPr txBox="1">
              <a:spLocks noChangeArrowheads="1"/>
            </p:cNvSpPr>
            <p:nvPr/>
          </p:nvSpPr>
          <p:spPr bwMode="auto">
            <a:xfrm>
              <a:off x="2971193" y="5700494"/>
              <a:ext cx="4913175" cy="646331"/>
            </a:xfrm>
            <a:prstGeom prst="rect">
              <a:avLst/>
            </a:prstGeom>
            <a:noFill/>
            <a:ln w="9525" algn="ctr">
              <a:noFill/>
              <a:miter lim="800000"/>
              <a:headEnd/>
              <a:tailEnd/>
            </a:ln>
          </p:spPr>
          <p:txBody>
            <a:bodyPr wrap="square">
              <a:spAutoFit/>
            </a:bodyPr>
            <a:lstStyle/>
            <a:p>
              <a:pPr algn="ctr"/>
              <a:r>
                <a:rPr lang="es-MX" b="1" dirty="0" smtClean="0">
                  <a:solidFill>
                    <a:srgbClr val="0070C0"/>
                  </a:solidFill>
                  <a:latin typeface="Arial" panose="020B0604020202020204" pitchFamily="34" charset="0"/>
                  <a:ea typeface="Calibri" panose="020F0502020204030204" pitchFamily="34" charset="0"/>
                </a:rPr>
                <a:t>Desarrollar </a:t>
              </a:r>
              <a:r>
                <a:rPr lang="es-MX" b="1" dirty="0">
                  <a:solidFill>
                    <a:srgbClr val="0070C0"/>
                  </a:solidFill>
                  <a:latin typeface="Arial" panose="020B0604020202020204" pitchFamily="34" charset="0"/>
                  <a:ea typeface="Calibri" panose="020F0502020204030204" pitchFamily="34" charset="0"/>
                </a:rPr>
                <a:t>mecanismos para atraer y retener a los mejores servidores públicos</a:t>
              </a:r>
              <a:endParaRPr lang="en-US" b="1" dirty="0">
                <a:solidFill>
                  <a:srgbClr val="0070C0"/>
                </a:solidFill>
                <a:latin typeface="Calibri" pitchFamily="34" charset="0"/>
              </a:endParaRPr>
            </a:p>
          </p:txBody>
        </p:sp>
        <p:sp>
          <p:nvSpPr>
            <p:cNvPr id="50191" name="Text Box 17"/>
            <p:cNvSpPr txBox="1">
              <a:spLocks noChangeArrowheads="1"/>
            </p:cNvSpPr>
            <p:nvPr/>
          </p:nvSpPr>
          <p:spPr bwMode="auto">
            <a:xfrm>
              <a:off x="5334000" y="1524000"/>
              <a:ext cx="3270448" cy="923330"/>
            </a:xfrm>
            <a:prstGeom prst="rect">
              <a:avLst/>
            </a:prstGeom>
            <a:noFill/>
            <a:ln w="9525" algn="ctr">
              <a:noFill/>
              <a:miter lim="800000"/>
              <a:headEnd/>
              <a:tailEnd/>
            </a:ln>
          </p:spPr>
          <p:txBody>
            <a:bodyPr wrap="square">
              <a:spAutoFit/>
            </a:bodyPr>
            <a:lstStyle/>
            <a:p>
              <a:pPr algn="ctr"/>
              <a:r>
                <a:rPr lang="es-MX" dirty="0" smtClean="0">
                  <a:solidFill>
                    <a:srgbClr val="FF0000"/>
                  </a:solidFill>
                  <a:highlight>
                    <a:srgbClr val="FFFF00"/>
                  </a:highlight>
                  <a:latin typeface="Arial" panose="020B0604020202020204" pitchFamily="34" charset="0"/>
                  <a:ea typeface="Calibri" panose="020F0502020204030204" pitchFamily="34" charset="0"/>
                </a:rPr>
                <a:t>Contar </a:t>
              </a:r>
              <a:r>
                <a:rPr lang="es-MX" dirty="0">
                  <a:solidFill>
                    <a:srgbClr val="FF0000"/>
                  </a:solidFill>
                  <a:highlight>
                    <a:srgbClr val="FFFF00"/>
                  </a:highlight>
                  <a:latin typeface="Arial" panose="020B0604020202020204" pitchFamily="34" charset="0"/>
                  <a:ea typeface="Calibri" panose="020F0502020204030204" pitchFamily="34" charset="0"/>
                </a:rPr>
                <a:t>con indicadores </a:t>
              </a:r>
              <a:endParaRPr lang="es-MX" dirty="0" smtClean="0">
                <a:solidFill>
                  <a:srgbClr val="FF0000"/>
                </a:solidFill>
                <a:highlight>
                  <a:srgbClr val="FFFF00"/>
                </a:highlight>
                <a:latin typeface="Arial" panose="020B0604020202020204" pitchFamily="34" charset="0"/>
                <a:ea typeface="Calibri" panose="020F0502020204030204" pitchFamily="34" charset="0"/>
              </a:endParaRPr>
            </a:p>
            <a:p>
              <a:pPr algn="ctr"/>
              <a:r>
                <a:rPr lang="es-MX" dirty="0" smtClean="0">
                  <a:solidFill>
                    <a:srgbClr val="FF0000"/>
                  </a:solidFill>
                  <a:highlight>
                    <a:srgbClr val="FFFF00"/>
                  </a:highlight>
                  <a:latin typeface="Arial" panose="020B0604020202020204" pitchFamily="34" charset="0"/>
                  <a:ea typeface="Calibri" panose="020F0502020204030204" pitchFamily="34" charset="0"/>
                </a:rPr>
                <a:t>que permitan </a:t>
              </a:r>
              <a:r>
                <a:rPr lang="es-MX" dirty="0">
                  <a:solidFill>
                    <a:srgbClr val="FF0000"/>
                  </a:solidFill>
                  <a:highlight>
                    <a:srgbClr val="FFFF00"/>
                  </a:highlight>
                  <a:latin typeface="Arial" panose="020B0604020202020204" pitchFamily="34" charset="0"/>
                  <a:ea typeface="Calibri" panose="020F0502020204030204" pitchFamily="34" charset="0"/>
                </a:rPr>
                <a:t>evaluar el sistema</a:t>
              </a:r>
              <a:r>
                <a:rPr lang="es-MX" dirty="0">
                  <a:solidFill>
                    <a:srgbClr val="FF0000"/>
                  </a:solidFill>
                  <a:latin typeface="Arial" panose="020B0604020202020204" pitchFamily="34" charset="0"/>
                  <a:ea typeface="Calibri" panose="020F0502020204030204" pitchFamily="34" charset="0"/>
                </a:rPr>
                <a:t> </a:t>
              </a:r>
              <a:endParaRPr lang="en-US" b="1" dirty="0">
                <a:solidFill>
                  <a:srgbClr val="FF0000"/>
                </a:solidFill>
                <a:latin typeface="Calibri" pitchFamily="34" charset="0"/>
              </a:endParaRPr>
            </a:p>
          </p:txBody>
        </p:sp>
        <p:sp>
          <p:nvSpPr>
            <p:cNvPr id="21" name="Text Box 18"/>
            <p:cNvSpPr txBox="1">
              <a:spLocks noChangeArrowheads="1"/>
            </p:cNvSpPr>
            <p:nvPr/>
          </p:nvSpPr>
          <p:spPr bwMode="gray">
            <a:xfrm>
              <a:off x="3610536" y="3393888"/>
              <a:ext cx="1905000" cy="769441"/>
            </a:xfrm>
            <a:prstGeom prst="rect">
              <a:avLst/>
            </a:prstGeom>
            <a:noFill/>
            <a:ln w="9525">
              <a:noFill/>
              <a:miter lim="800000"/>
              <a:headEnd/>
              <a:tailEnd/>
            </a:ln>
            <a:effectLst/>
          </p:spPr>
          <p:txBody>
            <a:bodyPr>
              <a:spAutoFit/>
            </a:bodyPr>
            <a:lstStyle/>
            <a:p>
              <a:pPr algn="ctr" fontAlgn="auto">
                <a:spcBef>
                  <a:spcPts val="0"/>
                </a:spcBef>
                <a:spcAft>
                  <a:spcPts val="0"/>
                </a:spcAft>
                <a:defRPr/>
              </a:pPr>
              <a:r>
                <a:rPr lang="en-US" sz="2200" b="1" dirty="0" err="1" smtClean="0">
                  <a:solidFill>
                    <a:schemeClr val="tx1">
                      <a:lumMod val="95000"/>
                      <a:lumOff val="5000"/>
                    </a:schemeClr>
                  </a:solidFill>
                  <a:effectLst>
                    <a:outerShdw blurRad="38100" dist="38100" dir="2700000" algn="tl">
                      <a:srgbClr val="C0C0C0"/>
                    </a:outerShdw>
                  </a:effectLst>
                  <a:latin typeface="+mn-lt"/>
                  <a:cs typeface="+mn-cs"/>
                </a:rPr>
                <a:t>Áreas</a:t>
              </a:r>
              <a:r>
                <a:rPr lang="en-US" sz="2200" b="1" dirty="0" smtClean="0">
                  <a:solidFill>
                    <a:schemeClr val="tx1">
                      <a:lumMod val="95000"/>
                      <a:lumOff val="5000"/>
                    </a:schemeClr>
                  </a:solidFill>
                  <a:effectLst>
                    <a:outerShdw blurRad="38100" dist="38100" dir="2700000" algn="tl">
                      <a:srgbClr val="C0C0C0"/>
                    </a:outerShdw>
                  </a:effectLst>
                  <a:latin typeface="+mn-lt"/>
                  <a:cs typeface="+mn-cs"/>
                </a:rPr>
                <a:t> de </a:t>
              </a:r>
              <a:r>
                <a:rPr lang="en-US" sz="2200" b="1" dirty="0" err="1" smtClean="0">
                  <a:solidFill>
                    <a:schemeClr val="tx1">
                      <a:lumMod val="95000"/>
                      <a:lumOff val="5000"/>
                    </a:schemeClr>
                  </a:solidFill>
                  <a:effectLst>
                    <a:outerShdw blurRad="38100" dist="38100" dir="2700000" algn="tl">
                      <a:srgbClr val="C0C0C0"/>
                    </a:outerShdw>
                  </a:effectLst>
                  <a:latin typeface="+mn-lt"/>
                  <a:cs typeface="+mn-cs"/>
                </a:rPr>
                <a:t>Oportunidad</a:t>
              </a:r>
              <a:endParaRPr lang="en-US" sz="2200" b="1" dirty="0">
                <a:solidFill>
                  <a:schemeClr val="tx1">
                    <a:lumMod val="95000"/>
                    <a:lumOff val="5000"/>
                  </a:schemeClr>
                </a:solidFill>
                <a:effectLst>
                  <a:outerShdw blurRad="38100" dist="38100" dir="2700000" algn="tl">
                    <a:srgbClr val="C0C0C0"/>
                  </a:outerShdw>
                </a:effectLst>
                <a:latin typeface="+mn-lt"/>
                <a:cs typeface="+mn-cs"/>
              </a:endParaRPr>
            </a:p>
          </p:txBody>
        </p:sp>
      </p:grpSp>
      <p:sp>
        <p:nvSpPr>
          <p:cNvPr id="2" name="Rectángulo 1"/>
          <p:cNvSpPr/>
          <p:nvPr/>
        </p:nvSpPr>
        <p:spPr>
          <a:xfrm>
            <a:off x="27338" y="2270901"/>
            <a:ext cx="2798790" cy="646331"/>
          </a:xfrm>
          <a:prstGeom prst="rect">
            <a:avLst/>
          </a:prstGeom>
        </p:spPr>
        <p:txBody>
          <a:bodyPr wrap="square">
            <a:spAutoFit/>
          </a:bodyPr>
          <a:lstStyle/>
          <a:p>
            <a:pPr algn="ctr"/>
            <a:r>
              <a:rPr lang="es-MX"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Fortalecer el proceso de </a:t>
            </a:r>
            <a:r>
              <a:rPr lang="es-MX" b="1" dirty="0" smtClean="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ingreso </a:t>
            </a:r>
            <a:r>
              <a:rPr lang="es-MX" b="1" dirty="0">
                <a:solidFill>
                  <a:srgbClr val="FFFF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rPr>
              <a:t>y movilidad </a:t>
            </a:r>
            <a:endParaRPr lang="es-MX" b="1" dirty="0">
              <a:solidFill>
                <a:srgbClr val="FFFF00"/>
              </a:solidFill>
              <a:effectLst>
                <a:outerShdw blurRad="38100" dist="38100" dir="2700000" algn="tl">
                  <a:srgbClr val="000000">
                    <a:alpha val="43137"/>
                  </a:srgbClr>
                </a:outerShdw>
              </a:effectLst>
            </a:endParaRPr>
          </a:p>
        </p:txBody>
      </p:sp>
      <p:sp>
        <p:nvSpPr>
          <p:cNvPr id="22" name="Rectángulo 21"/>
          <p:cNvSpPr/>
          <p:nvPr/>
        </p:nvSpPr>
        <p:spPr>
          <a:xfrm>
            <a:off x="755577" y="252381"/>
            <a:ext cx="8033202" cy="954107"/>
          </a:xfrm>
          <a:prstGeom prst="rect">
            <a:avLst/>
          </a:prstGeom>
        </p:spPr>
        <p:txBody>
          <a:bodyPr wrap="square">
            <a:spAutoFit/>
          </a:bodyPr>
          <a:lstStyle/>
          <a:p>
            <a:pPr algn="ctr"/>
            <a:r>
              <a:rPr lang="es-MX" sz="2800" b="1" dirty="0" smtClean="0">
                <a:solidFill>
                  <a:srgbClr val="7030A0"/>
                </a:solidFill>
                <a:effectLst>
                  <a:outerShdw blurRad="38100" dist="38100" dir="2700000" algn="tl">
                    <a:srgbClr val="000000">
                      <a:alpha val="43137"/>
                    </a:srgbClr>
                  </a:outerShdw>
                </a:effectLst>
              </a:rPr>
              <a:t>Acciones para el Fortalecimiento del Sistema de Profesionalización </a:t>
            </a:r>
            <a:endParaRPr lang="es-MX" sz="2800" b="1"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3090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Personalizado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C000"/>
      </a:hlink>
      <a:folHlink>
        <a:srgbClr val="548DD4"/>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2171</TotalTime>
  <Words>513</Words>
  <Application>Microsoft Office PowerPoint</Application>
  <PresentationFormat>Presentación en pantalla (4:3)</PresentationFormat>
  <Paragraphs>74</Paragraphs>
  <Slides>12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Calibri</vt:lpstr>
      <vt:lpstr>Cambria</vt:lpstr>
      <vt:lpstr>Times New Roman</vt:lpstr>
      <vt:lpstr>Wingdings</vt:lpstr>
      <vt:lpstr>Wingdings 3</vt:lpstr>
      <vt:lpstr>Origen</vt:lpstr>
      <vt:lpstr>LA IMPORTANCIA DE LA PLANEACIÓN PROSPECTIVA EN EL SISTEMA DE PROFESIONALIZACIÓN DEL SERVICIO PÚBLICO EN MÉXICO: Retos y Oportunidades  </vt:lpstr>
      <vt:lpstr>Presentación de PowerPoint</vt:lpstr>
      <vt:lpstr>Presentación de PowerPoint</vt:lpstr>
      <vt:lpstr>Presentación de PowerPoint</vt:lpstr>
      <vt:lpstr>Planeación prospectiva</vt:lpstr>
      <vt:lpstr>Presentación de PowerPoint</vt:lpstr>
      <vt:lpstr>       No existe Institución Perfecta: sin embargo, las dos principales características de una Institución Ideal para trabajar en ella son: </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NANCY</dc:creator>
  <cp:lastModifiedBy>Alejandro Herrera Macías</cp:lastModifiedBy>
  <cp:revision>240</cp:revision>
  <dcterms:created xsi:type="dcterms:W3CDTF">2009-10-02T04:12:16Z</dcterms:created>
  <dcterms:modified xsi:type="dcterms:W3CDTF">2015-12-09T16:28:31Z</dcterms:modified>
</cp:coreProperties>
</file>